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1" r:id="rId1"/>
  </p:sldMasterIdLst>
  <p:notesMasterIdLst>
    <p:notesMasterId r:id="rId12"/>
  </p:notesMasterIdLst>
  <p:sldIdLst>
    <p:sldId id="256" r:id="rId2"/>
    <p:sldId id="257" r:id="rId3"/>
    <p:sldId id="285" r:id="rId4"/>
    <p:sldId id="295" r:id="rId5"/>
    <p:sldId id="290" r:id="rId6"/>
    <p:sldId id="296" r:id="rId7"/>
    <p:sldId id="297" r:id="rId8"/>
    <p:sldId id="298" r:id="rId9"/>
    <p:sldId id="299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952" autoAdjust="0"/>
  </p:normalViewPr>
  <p:slideViewPr>
    <p:cSldViewPr snapToGrid="0">
      <p:cViewPr varScale="1">
        <p:scale>
          <a:sx n="142" d="100"/>
          <a:sy n="142" d="100"/>
        </p:scale>
        <p:origin x="95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C1D010-F826-405D-A7B1-5A72ED09D3EA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50F962BD-6135-487B-B6C7-85FD10B74D71}">
      <dgm:prSet phldrT="[Text]" custT="1"/>
      <dgm:spPr/>
      <dgm:t>
        <a:bodyPr/>
        <a:lstStyle/>
        <a:p>
          <a:r>
            <a:rPr lang="de-DE" sz="1400" b="1" dirty="0">
              <a:solidFill>
                <a:schemeClr val="tx1"/>
              </a:solidFill>
            </a:rPr>
            <a:t>Definition des Forschungsgegenstands </a:t>
          </a:r>
        </a:p>
      </dgm:t>
    </dgm:pt>
    <dgm:pt modelId="{8B9EC0C7-1770-4F01-9E2F-EBC9E450CD36}" type="parTrans" cxnId="{D91B142B-9CAE-47CE-8659-35D0A718F981}">
      <dgm:prSet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8E37BBB0-6EC6-4C95-A71F-FE41E1C2E67E}" type="sibTrans" cxnId="{D91B142B-9CAE-47CE-8659-35D0A718F981}">
      <dgm:prSet custT="1"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D27C6EB2-8B4B-44B6-9EA4-3DDE4917DA01}">
      <dgm:prSet phldrT="[Text]" custT="1"/>
      <dgm:spPr/>
      <dgm:t>
        <a:bodyPr/>
        <a:lstStyle/>
        <a:p>
          <a:r>
            <a:rPr lang="de-DE" sz="1400" dirty="0">
              <a:solidFill>
                <a:schemeClr val="tx1"/>
              </a:solidFill>
            </a:rPr>
            <a:t>Grundlagen &amp; Theorie</a:t>
          </a:r>
        </a:p>
      </dgm:t>
    </dgm:pt>
    <dgm:pt modelId="{16C7FBFB-A9F6-4858-B3FE-C0465EBFC69E}" type="parTrans" cxnId="{C8A1A8CF-AC9B-4B8F-A967-6BC647C355CB}">
      <dgm:prSet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9BD65D3D-CC89-4E02-BF8B-10FB0099A31B}" type="sibTrans" cxnId="{C8A1A8CF-AC9B-4B8F-A967-6BC647C355CB}">
      <dgm:prSet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037C1484-636E-448C-88CE-E7A37A1AEF1D}">
      <dgm:prSet phldrT="[Text]" custT="1"/>
      <dgm:spPr/>
      <dgm:t>
        <a:bodyPr/>
        <a:lstStyle/>
        <a:p>
          <a:r>
            <a:rPr lang="de-DE" sz="1400" b="1" dirty="0">
              <a:solidFill>
                <a:schemeClr val="tx1"/>
              </a:solidFill>
            </a:rPr>
            <a:t>Empirische Datenerhebung</a:t>
          </a:r>
        </a:p>
      </dgm:t>
    </dgm:pt>
    <dgm:pt modelId="{21194696-F5AB-4A3F-BE4B-19566F1219E4}" type="parTrans" cxnId="{0783505F-8958-43CF-862D-E783CD4AF575}">
      <dgm:prSet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5F346B98-C1BB-4319-BDF7-8DF75280D0DA}" type="sibTrans" cxnId="{0783505F-8958-43CF-862D-E783CD4AF575}">
      <dgm:prSet custT="1"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013B3409-8097-4EF4-974F-EED1469E44F9}">
      <dgm:prSet phldrT="[Text]" custT="1"/>
      <dgm:spPr/>
      <dgm:t>
        <a:bodyPr/>
        <a:lstStyle/>
        <a:p>
          <a:r>
            <a:rPr lang="de-DE" sz="1400" dirty="0">
              <a:solidFill>
                <a:schemeClr val="tx1"/>
              </a:solidFill>
            </a:rPr>
            <a:t>Durchführung von teilstandardisierten Interviews</a:t>
          </a:r>
        </a:p>
      </dgm:t>
    </dgm:pt>
    <dgm:pt modelId="{A466FF90-3423-4BD5-B279-840B8791B571}" type="parTrans" cxnId="{A1F252F1-631E-448C-8953-750AC6B145D2}">
      <dgm:prSet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5AC10CE5-9F28-41A6-B738-46AE49DDD44C}" type="sibTrans" cxnId="{A1F252F1-631E-448C-8953-750AC6B145D2}">
      <dgm:prSet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3A31C558-3E60-4EA5-AC4C-B8243BCEB2E3}">
      <dgm:prSet phldrT="[Text]" custT="1"/>
      <dgm:spPr/>
      <dgm:t>
        <a:bodyPr/>
        <a:lstStyle/>
        <a:p>
          <a:r>
            <a:rPr lang="de-DE" sz="1400" b="1" dirty="0">
              <a:solidFill>
                <a:schemeClr val="tx1"/>
              </a:solidFill>
            </a:rPr>
            <a:t>Interpretation der Ergebnisse</a:t>
          </a:r>
        </a:p>
      </dgm:t>
    </dgm:pt>
    <dgm:pt modelId="{3ED469FC-F784-4E0D-A7AE-9499DC90816A}" type="parTrans" cxnId="{AA3E4221-1F7F-4D2C-904B-99106793C995}">
      <dgm:prSet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C85961E8-9CBB-4809-B570-FDA0C9A7ABD0}" type="sibTrans" cxnId="{AA3E4221-1F7F-4D2C-904B-99106793C995}">
      <dgm:prSet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19BE08D2-9F88-4E0E-8948-D48E4EE443D8}">
      <dgm:prSet phldrT="[Text]" custT="1"/>
      <dgm:spPr/>
      <dgm:t>
        <a:bodyPr/>
        <a:lstStyle/>
        <a:p>
          <a:r>
            <a:rPr lang="de-DE" sz="1400" dirty="0">
              <a:solidFill>
                <a:schemeClr val="tx1"/>
              </a:solidFill>
            </a:rPr>
            <a:t>Analyse der einzelnen Bereiche</a:t>
          </a:r>
        </a:p>
      </dgm:t>
    </dgm:pt>
    <dgm:pt modelId="{F5426F21-DF7D-404E-A710-D285C567DAD1}" type="parTrans" cxnId="{D7198169-12F8-4D7F-93DF-3271299E29E7}">
      <dgm:prSet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BE77AAEB-49F7-449F-AB11-C5555CA7FCF5}" type="sibTrans" cxnId="{D7198169-12F8-4D7F-93DF-3271299E29E7}">
      <dgm:prSet/>
      <dgm:spPr/>
      <dgm:t>
        <a:bodyPr/>
        <a:lstStyle/>
        <a:p>
          <a:endParaRPr lang="de-DE" sz="1400">
            <a:solidFill>
              <a:schemeClr val="tx1"/>
            </a:solidFill>
          </a:endParaRPr>
        </a:p>
      </dgm:t>
    </dgm:pt>
    <dgm:pt modelId="{FB7F4855-8B63-43FB-9251-9A9B5C58AD45}">
      <dgm:prSet phldrT="[Text]" custT="1"/>
      <dgm:spPr/>
      <dgm:t>
        <a:bodyPr/>
        <a:lstStyle/>
        <a:p>
          <a:r>
            <a:rPr lang="de-DE" sz="1400" dirty="0">
              <a:solidFill>
                <a:schemeClr val="tx1"/>
              </a:solidFill>
            </a:rPr>
            <a:t>Empirische Studien </a:t>
          </a:r>
        </a:p>
      </dgm:t>
    </dgm:pt>
    <dgm:pt modelId="{9FABA31C-D781-4CC4-AE6C-1483586EAA03}" type="parTrans" cxnId="{446A9A47-1905-48E4-B949-326BE7924540}">
      <dgm:prSet/>
      <dgm:spPr/>
      <dgm:t>
        <a:bodyPr/>
        <a:lstStyle/>
        <a:p>
          <a:endParaRPr lang="de-DE" sz="1400"/>
        </a:p>
      </dgm:t>
    </dgm:pt>
    <dgm:pt modelId="{5564B851-B09F-43FA-8DF1-8B66D6423987}" type="sibTrans" cxnId="{446A9A47-1905-48E4-B949-326BE7924540}">
      <dgm:prSet/>
      <dgm:spPr/>
      <dgm:t>
        <a:bodyPr/>
        <a:lstStyle/>
        <a:p>
          <a:endParaRPr lang="de-DE" sz="1400"/>
        </a:p>
      </dgm:t>
    </dgm:pt>
    <dgm:pt modelId="{22EFA36F-929B-4E72-967C-F2EDFEA8B8B9}">
      <dgm:prSet phldrT="[Text]" custT="1"/>
      <dgm:spPr/>
      <dgm:t>
        <a:bodyPr/>
        <a:lstStyle/>
        <a:p>
          <a:r>
            <a:rPr lang="de-DE" sz="1400" dirty="0">
              <a:solidFill>
                <a:schemeClr val="tx1"/>
              </a:solidFill>
            </a:rPr>
            <a:t>Risiken bei Fluktuation</a:t>
          </a:r>
        </a:p>
      </dgm:t>
    </dgm:pt>
    <dgm:pt modelId="{7DE48F30-0658-490B-BA14-339974E85945}" type="parTrans" cxnId="{FBD19BED-ECBA-4D35-B09C-38DBB3DACD66}">
      <dgm:prSet/>
      <dgm:spPr/>
      <dgm:t>
        <a:bodyPr/>
        <a:lstStyle/>
        <a:p>
          <a:endParaRPr lang="de-DE" sz="1400"/>
        </a:p>
      </dgm:t>
    </dgm:pt>
    <dgm:pt modelId="{97BC330A-125E-4931-B4EB-C5303210AB89}" type="sibTrans" cxnId="{FBD19BED-ECBA-4D35-B09C-38DBB3DACD66}">
      <dgm:prSet/>
      <dgm:spPr/>
      <dgm:t>
        <a:bodyPr/>
        <a:lstStyle/>
        <a:p>
          <a:endParaRPr lang="de-DE" sz="1400"/>
        </a:p>
      </dgm:t>
    </dgm:pt>
    <dgm:pt modelId="{99DBDDBB-5207-41FD-A57F-8924C0322801}">
      <dgm:prSet phldrT="[Text]" custT="1"/>
      <dgm:spPr/>
      <dgm:t>
        <a:bodyPr/>
        <a:lstStyle/>
        <a:p>
          <a:r>
            <a:rPr lang="de-DE" sz="1400" dirty="0">
              <a:solidFill>
                <a:schemeClr val="tx1"/>
              </a:solidFill>
            </a:rPr>
            <a:t>Maßnahmen </a:t>
          </a:r>
        </a:p>
      </dgm:t>
    </dgm:pt>
    <dgm:pt modelId="{66A98DC5-F7C7-4B82-BD03-BA913BD0C5B6}" type="parTrans" cxnId="{5CDA5FDF-C761-4F7C-8E1B-84774DB2352F}">
      <dgm:prSet/>
      <dgm:spPr/>
      <dgm:t>
        <a:bodyPr/>
        <a:lstStyle/>
        <a:p>
          <a:endParaRPr lang="de-DE" sz="1400"/>
        </a:p>
      </dgm:t>
    </dgm:pt>
    <dgm:pt modelId="{2EF7AA9C-13B0-4247-9F7E-627B406A7A8B}" type="sibTrans" cxnId="{5CDA5FDF-C761-4F7C-8E1B-84774DB2352F}">
      <dgm:prSet/>
      <dgm:spPr/>
      <dgm:t>
        <a:bodyPr/>
        <a:lstStyle/>
        <a:p>
          <a:endParaRPr lang="de-DE" sz="1400"/>
        </a:p>
      </dgm:t>
    </dgm:pt>
    <dgm:pt modelId="{F0DA013E-0D8E-49BC-B7D8-9B9048000445}">
      <dgm:prSet phldrT="[Text]" custT="1"/>
      <dgm:spPr/>
      <dgm:t>
        <a:bodyPr/>
        <a:lstStyle/>
        <a:p>
          <a:endParaRPr lang="de-DE" sz="1400" dirty="0">
            <a:solidFill>
              <a:schemeClr val="tx1"/>
            </a:solidFill>
          </a:endParaRPr>
        </a:p>
      </dgm:t>
    </dgm:pt>
    <dgm:pt modelId="{A61AC89A-9D17-4AF8-9D23-5A1907D43EA4}" type="parTrans" cxnId="{B9AA053C-5B15-4BA5-ADC4-97F3A2F53D49}">
      <dgm:prSet/>
      <dgm:spPr/>
      <dgm:t>
        <a:bodyPr/>
        <a:lstStyle/>
        <a:p>
          <a:endParaRPr lang="de-DE" sz="1400"/>
        </a:p>
      </dgm:t>
    </dgm:pt>
    <dgm:pt modelId="{521A8DEF-82B4-4E27-8F97-27FA6FFEBC57}" type="sibTrans" cxnId="{B9AA053C-5B15-4BA5-ADC4-97F3A2F53D49}">
      <dgm:prSet/>
      <dgm:spPr/>
      <dgm:t>
        <a:bodyPr/>
        <a:lstStyle/>
        <a:p>
          <a:endParaRPr lang="de-DE" sz="1400"/>
        </a:p>
      </dgm:t>
    </dgm:pt>
    <dgm:pt modelId="{9584BEC3-E31A-494A-A767-08C3CD5850FB}">
      <dgm:prSet phldrT="[Text]" custT="1"/>
      <dgm:spPr/>
      <dgm:t>
        <a:bodyPr/>
        <a:lstStyle/>
        <a:p>
          <a:r>
            <a:rPr lang="de-DE" sz="1400" dirty="0">
              <a:solidFill>
                <a:schemeClr val="tx1"/>
              </a:solidFill>
            </a:rPr>
            <a:t>Analyse durch qualitative Inhaltsanalyse nach Mayring</a:t>
          </a:r>
        </a:p>
      </dgm:t>
    </dgm:pt>
    <dgm:pt modelId="{8AA80803-DE12-4F72-AA0A-65CB872311AC}" type="parTrans" cxnId="{7168C8A8-7F3F-4D1E-A2C8-342A0DB47907}">
      <dgm:prSet/>
      <dgm:spPr/>
      <dgm:t>
        <a:bodyPr/>
        <a:lstStyle/>
        <a:p>
          <a:endParaRPr lang="de-DE" sz="1400"/>
        </a:p>
      </dgm:t>
    </dgm:pt>
    <dgm:pt modelId="{A566906D-8634-475C-B60F-7B878B2E1E55}" type="sibTrans" cxnId="{7168C8A8-7F3F-4D1E-A2C8-342A0DB47907}">
      <dgm:prSet/>
      <dgm:spPr/>
      <dgm:t>
        <a:bodyPr/>
        <a:lstStyle/>
        <a:p>
          <a:endParaRPr lang="de-DE" sz="1400"/>
        </a:p>
      </dgm:t>
    </dgm:pt>
    <dgm:pt modelId="{131E19CA-2407-43DF-A635-9452565AAF61}">
      <dgm:prSet phldrT="[Text]" custT="1"/>
      <dgm:spPr/>
      <dgm:t>
        <a:bodyPr/>
        <a:lstStyle/>
        <a:p>
          <a:r>
            <a:rPr lang="de-DE" sz="1400" dirty="0">
              <a:solidFill>
                <a:schemeClr val="tx1"/>
              </a:solidFill>
            </a:rPr>
            <a:t>Abgleich Theorie &amp; Praxis</a:t>
          </a:r>
        </a:p>
      </dgm:t>
    </dgm:pt>
    <dgm:pt modelId="{0B2350EF-3E57-4532-9CD2-48BFFDB0372C}" type="parTrans" cxnId="{C6330BF6-A85C-4D1A-9240-EB47C54A55D8}">
      <dgm:prSet/>
      <dgm:spPr/>
      <dgm:t>
        <a:bodyPr/>
        <a:lstStyle/>
        <a:p>
          <a:endParaRPr lang="de-DE" sz="1400"/>
        </a:p>
      </dgm:t>
    </dgm:pt>
    <dgm:pt modelId="{FE45CCFC-30BC-4D62-8772-44F478AB306C}" type="sibTrans" cxnId="{C6330BF6-A85C-4D1A-9240-EB47C54A55D8}">
      <dgm:prSet/>
      <dgm:spPr/>
      <dgm:t>
        <a:bodyPr/>
        <a:lstStyle/>
        <a:p>
          <a:endParaRPr lang="de-DE" sz="1400"/>
        </a:p>
      </dgm:t>
    </dgm:pt>
    <dgm:pt modelId="{895DB917-9ABD-40CF-A44D-F8E641CFF892}">
      <dgm:prSet phldrT="[Text]" custT="1"/>
      <dgm:spPr/>
      <dgm:t>
        <a:bodyPr/>
        <a:lstStyle/>
        <a:p>
          <a:r>
            <a:rPr lang="de-DE" sz="1400" dirty="0">
              <a:solidFill>
                <a:schemeClr val="tx1"/>
              </a:solidFill>
            </a:rPr>
            <a:t>Entwicklung von Handlungsempfehlungen zur Optimierung des Wissensmanagements</a:t>
          </a:r>
        </a:p>
      </dgm:t>
    </dgm:pt>
    <dgm:pt modelId="{571FA7A0-5FB0-42F4-B3E2-DE44C71F3204}" type="parTrans" cxnId="{DE593BD5-B2AD-45A4-9FEF-D4C51B5F1DF5}">
      <dgm:prSet/>
      <dgm:spPr/>
      <dgm:t>
        <a:bodyPr/>
        <a:lstStyle/>
        <a:p>
          <a:endParaRPr lang="de-DE" sz="1400"/>
        </a:p>
      </dgm:t>
    </dgm:pt>
    <dgm:pt modelId="{091E76C2-25EE-45B1-835F-3847723D3655}" type="sibTrans" cxnId="{DE593BD5-B2AD-45A4-9FEF-D4C51B5F1DF5}">
      <dgm:prSet/>
      <dgm:spPr/>
      <dgm:t>
        <a:bodyPr/>
        <a:lstStyle/>
        <a:p>
          <a:endParaRPr lang="de-DE" sz="1400"/>
        </a:p>
      </dgm:t>
    </dgm:pt>
    <dgm:pt modelId="{65729033-CC07-40D4-AB06-9C9E5C7EB1B4}" type="pres">
      <dgm:prSet presAssocID="{E2C1D010-F826-405D-A7B1-5A72ED09D3E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de-DE"/>
        </a:p>
      </dgm:t>
    </dgm:pt>
    <dgm:pt modelId="{D2692EAE-9386-4E35-BF7D-13A4B6612E3C}" type="pres">
      <dgm:prSet presAssocID="{50F962BD-6135-487B-B6C7-85FD10B74D71}" presName="composite" presStyleCnt="0"/>
      <dgm:spPr/>
    </dgm:pt>
    <dgm:pt modelId="{CCD86216-4DE5-4C08-8614-3D60F2223ECD}" type="pres">
      <dgm:prSet presAssocID="{50F962BD-6135-487B-B6C7-85FD10B74D71}" presName="LShape" presStyleLbl="alignNode1" presStyleIdx="0" presStyleCnt="5"/>
      <dgm:spPr/>
    </dgm:pt>
    <dgm:pt modelId="{CEF7B523-F76D-4617-BD6F-78AD1BCDED94}" type="pres">
      <dgm:prSet presAssocID="{50F962BD-6135-487B-B6C7-85FD10B74D71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EAFC09F-AEB7-4408-944F-29C2FD375443}" type="pres">
      <dgm:prSet presAssocID="{50F962BD-6135-487B-B6C7-85FD10B74D71}" presName="Triangle" presStyleLbl="alignNode1" presStyleIdx="1" presStyleCnt="5"/>
      <dgm:spPr/>
    </dgm:pt>
    <dgm:pt modelId="{81ED7AD0-2F00-45BA-918F-EC737EB5F233}" type="pres">
      <dgm:prSet presAssocID="{8E37BBB0-6EC6-4C95-A71F-FE41E1C2E67E}" presName="sibTrans" presStyleCnt="0"/>
      <dgm:spPr/>
    </dgm:pt>
    <dgm:pt modelId="{95B23C78-99C9-4DFD-9959-F6F5F427B39D}" type="pres">
      <dgm:prSet presAssocID="{8E37BBB0-6EC6-4C95-A71F-FE41E1C2E67E}" presName="space" presStyleCnt="0"/>
      <dgm:spPr/>
    </dgm:pt>
    <dgm:pt modelId="{C2DFF9AE-8B9D-45B0-9C80-39F739952B88}" type="pres">
      <dgm:prSet presAssocID="{037C1484-636E-448C-88CE-E7A37A1AEF1D}" presName="composite" presStyleCnt="0"/>
      <dgm:spPr/>
    </dgm:pt>
    <dgm:pt modelId="{24A47E82-CCB8-4112-A20D-9625790D3F59}" type="pres">
      <dgm:prSet presAssocID="{037C1484-636E-448C-88CE-E7A37A1AEF1D}" presName="LShape" presStyleLbl="alignNode1" presStyleIdx="2" presStyleCnt="5"/>
      <dgm:spPr/>
    </dgm:pt>
    <dgm:pt modelId="{ED898FFA-5D09-4EB8-B32B-602C87313A5F}" type="pres">
      <dgm:prSet presAssocID="{037C1484-636E-448C-88CE-E7A37A1AEF1D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2CD0CB-1669-4B28-94EF-DC18FC75C8CE}" type="pres">
      <dgm:prSet presAssocID="{037C1484-636E-448C-88CE-E7A37A1AEF1D}" presName="Triangle" presStyleLbl="alignNode1" presStyleIdx="3" presStyleCnt="5"/>
      <dgm:spPr/>
    </dgm:pt>
    <dgm:pt modelId="{0A20F694-C158-41F4-83A0-E29C320EDB2D}" type="pres">
      <dgm:prSet presAssocID="{5F346B98-C1BB-4319-BDF7-8DF75280D0DA}" presName="sibTrans" presStyleCnt="0"/>
      <dgm:spPr/>
    </dgm:pt>
    <dgm:pt modelId="{9888A2CB-59C8-4E36-91AA-2069F6879CA3}" type="pres">
      <dgm:prSet presAssocID="{5F346B98-C1BB-4319-BDF7-8DF75280D0DA}" presName="space" presStyleCnt="0"/>
      <dgm:spPr/>
    </dgm:pt>
    <dgm:pt modelId="{283A354C-B490-4019-9BAB-A956A96D3D8C}" type="pres">
      <dgm:prSet presAssocID="{3A31C558-3E60-4EA5-AC4C-B8243BCEB2E3}" presName="composite" presStyleCnt="0"/>
      <dgm:spPr/>
    </dgm:pt>
    <dgm:pt modelId="{9EC91921-AF64-41AC-B7E7-73CABEB3B86E}" type="pres">
      <dgm:prSet presAssocID="{3A31C558-3E60-4EA5-AC4C-B8243BCEB2E3}" presName="LShape" presStyleLbl="alignNode1" presStyleIdx="4" presStyleCnt="5"/>
      <dgm:spPr/>
    </dgm:pt>
    <dgm:pt modelId="{D65A5CD5-D921-4DDA-BBAE-BDB1A28E4FE0}" type="pres">
      <dgm:prSet presAssocID="{3A31C558-3E60-4EA5-AC4C-B8243BCEB2E3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8B12F61B-17D6-4FCB-AD8B-01A4A6E2514A}" type="presOf" srcId="{FB7F4855-8B63-43FB-9251-9A9B5C58AD45}" destId="{CEF7B523-F76D-4617-BD6F-78AD1BCDED94}" srcOrd="0" destOrd="2" presId="urn:microsoft.com/office/officeart/2009/3/layout/StepUpProcess"/>
    <dgm:cxn modelId="{FBD19BED-ECBA-4D35-B09C-38DBB3DACD66}" srcId="{50F962BD-6135-487B-B6C7-85FD10B74D71}" destId="{22EFA36F-929B-4E72-967C-F2EDFEA8B8B9}" srcOrd="2" destOrd="0" parTransId="{7DE48F30-0658-490B-BA14-339974E85945}" sibTransId="{97BC330A-125E-4931-B4EB-C5303210AB89}"/>
    <dgm:cxn modelId="{43B4A291-5DDE-41F9-B47F-00E5FE09E7FF}" type="presOf" srcId="{F0DA013E-0D8E-49BC-B7D8-9B9048000445}" destId="{ED898FFA-5D09-4EB8-B32B-602C87313A5F}" srcOrd="0" destOrd="3" presId="urn:microsoft.com/office/officeart/2009/3/layout/StepUpProcess"/>
    <dgm:cxn modelId="{C6330BF6-A85C-4D1A-9240-EB47C54A55D8}" srcId="{3A31C558-3E60-4EA5-AC4C-B8243BCEB2E3}" destId="{131E19CA-2407-43DF-A635-9452565AAF61}" srcOrd="1" destOrd="0" parTransId="{0B2350EF-3E57-4532-9CD2-48BFFDB0372C}" sibTransId="{FE45CCFC-30BC-4D62-8772-44F478AB306C}"/>
    <dgm:cxn modelId="{6B10A83B-804F-4F50-917A-5838017DEF36}" type="presOf" srcId="{99DBDDBB-5207-41FD-A57F-8924C0322801}" destId="{CEF7B523-F76D-4617-BD6F-78AD1BCDED94}" srcOrd="0" destOrd="4" presId="urn:microsoft.com/office/officeart/2009/3/layout/StepUpProcess"/>
    <dgm:cxn modelId="{6132AF9E-AD4D-4441-A7A1-01798CFCA8E0}" type="presOf" srcId="{037C1484-636E-448C-88CE-E7A37A1AEF1D}" destId="{ED898FFA-5D09-4EB8-B32B-602C87313A5F}" srcOrd="0" destOrd="0" presId="urn:microsoft.com/office/officeart/2009/3/layout/StepUpProcess"/>
    <dgm:cxn modelId="{FABC3C81-9FCF-4A97-B7FC-32758DDF6D05}" type="presOf" srcId="{E2C1D010-F826-405D-A7B1-5A72ED09D3EA}" destId="{65729033-CC07-40D4-AB06-9C9E5C7EB1B4}" srcOrd="0" destOrd="0" presId="urn:microsoft.com/office/officeart/2009/3/layout/StepUpProcess"/>
    <dgm:cxn modelId="{DE593BD5-B2AD-45A4-9FEF-D4C51B5F1DF5}" srcId="{3A31C558-3E60-4EA5-AC4C-B8243BCEB2E3}" destId="{895DB917-9ABD-40CF-A44D-F8E641CFF892}" srcOrd="2" destOrd="0" parTransId="{571FA7A0-5FB0-42F4-B3E2-DE44C71F3204}" sibTransId="{091E76C2-25EE-45B1-835F-3847723D3655}"/>
    <dgm:cxn modelId="{D91B142B-9CAE-47CE-8659-35D0A718F981}" srcId="{E2C1D010-F826-405D-A7B1-5A72ED09D3EA}" destId="{50F962BD-6135-487B-B6C7-85FD10B74D71}" srcOrd="0" destOrd="0" parTransId="{8B9EC0C7-1770-4F01-9E2F-EBC9E450CD36}" sibTransId="{8E37BBB0-6EC6-4C95-A71F-FE41E1C2E67E}"/>
    <dgm:cxn modelId="{EE31C98E-AE9E-4BFA-B197-1BBD01AADD63}" type="presOf" srcId="{9584BEC3-E31A-494A-A767-08C3CD5850FB}" destId="{ED898FFA-5D09-4EB8-B32B-602C87313A5F}" srcOrd="0" destOrd="2" presId="urn:microsoft.com/office/officeart/2009/3/layout/StepUpProcess"/>
    <dgm:cxn modelId="{7168C8A8-7F3F-4D1E-A2C8-342A0DB47907}" srcId="{037C1484-636E-448C-88CE-E7A37A1AEF1D}" destId="{9584BEC3-E31A-494A-A767-08C3CD5850FB}" srcOrd="1" destOrd="0" parTransId="{8AA80803-DE12-4F72-AA0A-65CB872311AC}" sibTransId="{A566906D-8634-475C-B60F-7B878B2E1E55}"/>
    <dgm:cxn modelId="{D5C712E1-050A-4FDA-B27A-9D5452038C43}" type="presOf" srcId="{895DB917-9ABD-40CF-A44D-F8E641CFF892}" destId="{D65A5CD5-D921-4DDA-BBAE-BDB1A28E4FE0}" srcOrd="0" destOrd="3" presId="urn:microsoft.com/office/officeart/2009/3/layout/StepUpProcess"/>
    <dgm:cxn modelId="{E3E206F8-7EF4-433D-B104-A31CF3D41BFF}" type="presOf" srcId="{131E19CA-2407-43DF-A635-9452565AAF61}" destId="{D65A5CD5-D921-4DDA-BBAE-BDB1A28E4FE0}" srcOrd="0" destOrd="2" presId="urn:microsoft.com/office/officeart/2009/3/layout/StepUpProcess"/>
    <dgm:cxn modelId="{DD9D1FB8-E975-46C7-A78C-4E9081F902EC}" type="presOf" srcId="{013B3409-8097-4EF4-974F-EED1469E44F9}" destId="{ED898FFA-5D09-4EB8-B32B-602C87313A5F}" srcOrd="0" destOrd="1" presId="urn:microsoft.com/office/officeart/2009/3/layout/StepUpProcess"/>
    <dgm:cxn modelId="{A1F252F1-631E-448C-8953-750AC6B145D2}" srcId="{037C1484-636E-448C-88CE-E7A37A1AEF1D}" destId="{013B3409-8097-4EF4-974F-EED1469E44F9}" srcOrd="0" destOrd="0" parTransId="{A466FF90-3423-4BD5-B279-840B8791B571}" sibTransId="{5AC10CE5-9F28-41A6-B738-46AE49DDD44C}"/>
    <dgm:cxn modelId="{0783505F-8958-43CF-862D-E783CD4AF575}" srcId="{E2C1D010-F826-405D-A7B1-5A72ED09D3EA}" destId="{037C1484-636E-448C-88CE-E7A37A1AEF1D}" srcOrd="1" destOrd="0" parTransId="{21194696-F5AB-4A3F-BE4B-19566F1219E4}" sibTransId="{5F346B98-C1BB-4319-BDF7-8DF75280D0DA}"/>
    <dgm:cxn modelId="{B9AA053C-5B15-4BA5-ADC4-97F3A2F53D49}" srcId="{037C1484-636E-448C-88CE-E7A37A1AEF1D}" destId="{F0DA013E-0D8E-49BC-B7D8-9B9048000445}" srcOrd="2" destOrd="0" parTransId="{A61AC89A-9D17-4AF8-9D23-5A1907D43EA4}" sibTransId="{521A8DEF-82B4-4E27-8F97-27FA6FFEBC57}"/>
    <dgm:cxn modelId="{03E1400A-E464-4E4C-8C07-B8E113F69D63}" type="presOf" srcId="{3A31C558-3E60-4EA5-AC4C-B8243BCEB2E3}" destId="{D65A5CD5-D921-4DDA-BBAE-BDB1A28E4FE0}" srcOrd="0" destOrd="0" presId="urn:microsoft.com/office/officeart/2009/3/layout/StepUpProcess"/>
    <dgm:cxn modelId="{AFE7CC60-5C97-4621-BF97-1D7A39549396}" type="presOf" srcId="{22EFA36F-929B-4E72-967C-F2EDFEA8B8B9}" destId="{CEF7B523-F76D-4617-BD6F-78AD1BCDED94}" srcOrd="0" destOrd="3" presId="urn:microsoft.com/office/officeart/2009/3/layout/StepUpProcess"/>
    <dgm:cxn modelId="{446A9A47-1905-48E4-B949-326BE7924540}" srcId="{50F962BD-6135-487B-B6C7-85FD10B74D71}" destId="{FB7F4855-8B63-43FB-9251-9A9B5C58AD45}" srcOrd="1" destOrd="0" parTransId="{9FABA31C-D781-4CC4-AE6C-1483586EAA03}" sibTransId="{5564B851-B09F-43FA-8DF1-8B66D6423987}"/>
    <dgm:cxn modelId="{D7198169-12F8-4D7F-93DF-3271299E29E7}" srcId="{3A31C558-3E60-4EA5-AC4C-B8243BCEB2E3}" destId="{19BE08D2-9F88-4E0E-8948-D48E4EE443D8}" srcOrd="0" destOrd="0" parTransId="{F5426F21-DF7D-404E-A710-D285C567DAD1}" sibTransId="{BE77AAEB-49F7-449F-AB11-C5555CA7FCF5}"/>
    <dgm:cxn modelId="{C8A1A8CF-AC9B-4B8F-A967-6BC647C355CB}" srcId="{50F962BD-6135-487B-B6C7-85FD10B74D71}" destId="{D27C6EB2-8B4B-44B6-9EA4-3DDE4917DA01}" srcOrd="0" destOrd="0" parTransId="{16C7FBFB-A9F6-4858-B3FE-C0465EBFC69E}" sibTransId="{9BD65D3D-CC89-4E02-BF8B-10FB0099A31B}"/>
    <dgm:cxn modelId="{A5506DB2-7E68-4773-9216-C2CB00CC3037}" type="presOf" srcId="{19BE08D2-9F88-4E0E-8948-D48E4EE443D8}" destId="{D65A5CD5-D921-4DDA-BBAE-BDB1A28E4FE0}" srcOrd="0" destOrd="1" presId="urn:microsoft.com/office/officeart/2009/3/layout/StepUpProcess"/>
    <dgm:cxn modelId="{AA3E4221-1F7F-4D2C-904B-99106793C995}" srcId="{E2C1D010-F826-405D-A7B1-5A72ED09D3EA}" destId="{3A31C558-3E60-4EA5-AC4C-B8243BCEB2E3}" srcOrd="2" destOrd="0" parTransId="{3ED469FC-F784-4E0D-A7AE-9499DC90816A}" sibTransId="{C85961E8-9CBB-4809-B570-FDA0C9A7ABD0}"/>
    <dgm:cxn modelId="{D2AFE3B4-5826-4A10-9B2C-84767127D143}" type="presOf" srcId="{50F962BD-6135-487B-B6C7-85FD10B74D71}" destId="{CEF7B523-F76D-4617-BD6F-78AD1BCDED94}" srcOrd="0" destOrd="0" presId="urn:microsoft.com/office/officeart/2009/3/layout/StepUpProcess"/>
    <dgm:cxn modelId="{5CDA5FDF-C761-4F7C-8E1B-84774DB2352F}" srcId="{50F962BD-6135-487B-B6C7-85FD10B74D71}" destId="{99DBDDBB-5207-41FD-A57F-8924C0322801}" srcOrd="3" destOrd="0" parTransId="{66A98DC5-F7C7-4B82-BD03-BA913BD0C5B6}" sibTransId="{2EF7AA9C-13B0-4247-9F7E-627B406A7A8B}"/>
    <dgm:cxn modelId="{4676A472-AD49-405D-959E-3F6CCB34BAB6}" type="presOf" srcId="{D27C6EB2-8B4B-44B6-9EA4-3DDE4917DA01}" destId="{CEF7B523-F76D-4617-BD6F-78AD1BCDED94}" srcOrd="0" destOrd="1" presId="urn:microsoft.com/office/officeart/2009/3/layout/StepUpProcess"/>
    <dgm:cxn modelId="{73D059AF-D95D-47CD-A479-6ED85C556322}" type="presParOf" srcId="{65729033-CC07-40D4-AB06-9C9E5C7EB1B4}" destId="{D2692EAE-9386-4E35-BF7D-13A4B6612E3C}" srcOrd="0" destOrd="0" presId="urn:microsoft.com/office/officeart/2009/3/layout/StepUpProcess"/>
    <dgm:cxn modelId="{27853690-ADC8-4C47-BCCF-5742FE380A0B}" type="presParOf" srcId="{D2692EAE-9386-4E35-BF7D-13A4B6612E3C}" destId="{CCD86216-4DE5-4C08-8614-3D60F2223ECD}" srcOrd="0" destOrd="0" presId="urn:microsoft.com/office/officeart/2009/3/layout/StepUpProcess"/>
    <dgm:cxn modelId="{3620E8EA-4C14-4FB9-98A7-25DEB2011B6E}" type="presParOf" srcId="{D2692EAE-9386-4E35-BF7D-13A4B6612E3C}" destId="{CEF7B523-F76D-4617-BD6F-78AD1BCDED94}" srcOrd="1" destOrd="0" presId="urn:microsoft.com/office/officeart/2009/3/layout/StepUpProcess"/>
    <dgm:cxn modelId="{44D9B255-43B2-4793-9A29-FFB1BE361FB8}" type="presParOf" srcId="{D2692EAE-9386-4E35-BF7D-13A4B6612E3C}" destId="{4EAFC09F-AEB7-4408-944F-29C2FD375443}" srcOrd="2" destOrd="0" presId="urn:microsoft.com/office/officeart/2009/3/layout/StepUpProcess"/>
    <dgm:cxn modelId="{1B5566FC-C897-4491-8F05-236316CBDC04}" type="presParOf" srcId="{65729033-CC07-40D4-AB06-9C9E5C7EB1B4}" destId="{81ED7AD0-2F00-45BA-918F-EC737EB5F233}" srcOrd="1" destOrd="0" presId="urn:microsoft.com/office/officeart/2009/3/layout/StepUpProcess"/>
    <dgm:cxn modelId="{F5A4B5FE-8C06-4C87-A138-DFC9A328342E}" type="presParOf" srcId="{81ED7AD0-2F00-45BA-918F-EC737EB5F233}" destId="{95B23C78-99C9-4DFD-9959-F6F5F427B39D}" srcOrd="0" destOrd="0" presId="urn:microsoft.com/office/officeart/2009/3/layout/StepUpProcess"/>
    <dgm:cxn modelId="{5425D741-59E2-4A9F-9BA7-C1802B55985D}" type="presParOf" srcId="{65729033-CC07-40D4-AB06-9C9E5C7EB1B4}" destId="{C2DFF9AE-8B9D-45B0-9C80-39F739952B88}" srcOrd="2" destOrd="0" presId="urn:microsoft.com/office/officeart/2009/3/layout/StepUpProcess"/>
    <dgm:cxn modelId="{AAA99859-9632-4258-A615-54B51AE03A3B}" type="presParOf" srcId="{C2DFF9AE-8B9D-45B0-9C80-39F739952B88}" destId="{24A47E82-CCB8-4112-A20D-9625790D3F59}" srcOrd="0" destOrd="0" presId="urn:microsoft.com/office/officeart/2009/3/layout/StepUpProcess"/>
    <dgm:cxn modelId="{ADA600E5-8ED0-4789-A83A-C6F5849A2F7C}" type="presParOf" srcId="{C2DFF9AE-8B9D-45B0-9C80-39F739952B88}" destId="{ED898FFA-5D09-4EB8-B32B-602C87313A5F}" srcOrd="1" destOrd="0" presId="urn:microsoft.com/office/officeart/2009/3/layout/StepUpProcess"/>
    <dgm:cxn modelId="{917BA0D3-FA48-4417-A8F7-CE464A5CA097}" type="presParOf" srcId="{C2DFF9AE-8B9D-45B0-9C80-39F739952B88}" destId="{522CD0CB-1669-4B28-94EF-DC18FC75C8CE}" srcOrd="2" destOrd="0" presId="urn:microsoft.com/office/officeart/2009/3/layout/StepUpProcess"/>
    <dgm:cxn modelId="{20A6AC6D-F72D-4016-89FA-E464933C24F5}" type="presParOf" srcId="{65729033-CC07-40D4-AB06-9C9E5C7EB1B4}" destId="{0A20F694-C158-41F4-83A0-E29C320EDB2D}" srcOrd="3" destOrd="0" presId="urn:microsoft.com/office/officeart/2009/3/layout/StepUpProcess"/>
    <dgm:cxn modelId="{B1DE8D18-C20E-48A7-99F1-A8A03BB4172E}" type="presParOf" srcId="{0A20F694-C158-41F4-83A0-E29C320EDB2D}" destId="{9888A2CB-59C8-4E36-91AA-2069F6879CA3}" srcOrd="0" destOrd="0" presId="urn:microsoft.com/office/officeart/2009/3/layout/StepUpProcess"/>
    <dgm:cxn modelId="{A3AAC274-1EAE-467E-A2D5-80D0FFD194B3}" type="presParOf" srcId="{65729033-CC07-40D4-AB06-9C9E5C7EB1B4}" destId="{283A354C-B490-4019-9BAB-A956A96D3D8C}" srcOrd="4" destOrd="0" presId="urn:microsoft.com/office/officeart/2009/3/layout/StepUpProcess"/>
    <dgm:cxn modelId="{51AC7B38-E0F4-4175-AE2A-2D508A0A92B3}" type="presParOf" srcId="{283A354C-B490-4019-9BAB-A956A96D3D8C}" destId="{9EC91921-AF64-41AC-B7E7-73CABEB3B86E}" srcOrd="0" destOrd="0" presId="urn:microsoft.com/office/officeart/2009/3/layout/StepUpProcess"/>
    <dgm:cxn modelId="{81C68522-1708-4397-AE57-3DDA6A8414C6}" type="presParOf" srcId="{283A354C-B490-4019-9BAB-A956A96D3D8C}" destId="{D65A5CD5-D921-4DDA-BBAE-BDB1A28E4FE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D86216-4DE5-4C08-8614-3D60F2223ECD}">
      <dsp:nvSpPr>
        <dsp:cNvPr id="0" name=""/>
        <dsp:cNvSpPr/>
      </dsp:nvSpPr>
      <dsp:spPr>
        <a:xfrm rot="5400000">
          <a:off x="1567230" y="955157"/>
          <a:ext cx="1648163" cy="2742507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7B523-F76D-4617-BD6F-78AD1BCDED94}">
      <dsp:nvSpPr>
        <dsp:cNvPr id="0" name=""/>
        <dsp:cNvSpPr/>
      </dsp:nvSpPr>
      <dsp:spPr>
        <a:xfrm>
          <a:off x="1292110" y="1774576"/>
          <a:ext cx="2475951" cy="2170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>
              <a:solidFill>
                <a:schemeClr val="tx1"/>
              </a:solidFill>
            </a:rPr>
            <a:t>Definition des Forschungsgegenstands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solidFill>
                <a:schemeClr val="tx1"/>
              </a:solidFill>
            </a:rPr>
            <a:t>Grundlagen &amp; Theorie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solidFill>
                <a:schemeClr val="tx1"/>
              </a:solidFill>
            </a:rPr>
            <a:t>Empirische Studien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solidFill>
                <a:schemeClr val="tx1"/>
              </a:solidFill>
            </a:rPr>
            <a:t>Risiken bei Fluktuation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solidFill>
                <a:schemeClr val="tx1"/>
              </a:solidFill>
            </a:rPr>
            <a:t>Maßnahmen </a:t>
          </a:r>
        </a:p>
      </dsp:txBody>
      <dsp:txXfrm>
        <a:off x="1292110" y="1774576"/>
        <a:ext cx="2475951" cy="2170316"/>
      </dsp:txXfrm>
    </dsp:sp>
    <dsp:sp modelId="{4EAFC09F-AEB7-4408-944F-29C2FD375443}">
      <dsp:nvSpPr>
        <dsp:cNvPr id="0" name=""/>
        <dsp:cNvSpPr/>
      </dsp:nvSpPr>
      <dsp:spPr>
        <a:xfrm>
          <a:off x="3300901" y="753251"/>
          <a:ext cx="467160" cy="467160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A47E82-CCB8-4112-A20D-9625790D3F59}">
      <dsp:nvSpPr>
        <dsp:cNvPr id="0" name=""/>
        <dsp:cNvSpPr/>
      </dsp:nvSpPr>
      <dsp:spPr>
        <a:xfrm rot="5400000">
          <a:off x="4598278" y="205121"/>
          <a:ext cx="1648163" cy="2742507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898FFA-5D09-4EB8-B32B-602C87313A5F}">
      <dsp:nvSpPr>
        <dsp:cNvPr id="0" name=""/>
        <dsp:cNvSpPr/>
      </dsp:nvSpPr>
      <dsp:spPr>
        <a:xfrm>
          <a:off x="4323158" y="1024540"/>
          <a:ext cx="2475951" cy="2170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>
              <a:solidFill>
                <a:schemeClr val="tx1"/>
              </a:solidFill>
            </a:rPr>
            <a:t>Empirische Datenerhebung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solidFill>
                <a:schemeClr val="tx1"/>
              </a:solidFill>
            </a:rPr>
            <a:t>Durchführung von teilstandardisierten Interviews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solidFill>
                <a:schemeClr val="tx1"/>
              </a:solidFill>
            </a:rPr>
            <a:t>Analyse durch qualitative Inhaltsanalyse nach Mayring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de-DE" sz="1400" kern="1200" dirty="0">
            <a:solidFill>
              <a:schemeClr val="tx1"/>
            </a:solidFill>
          </a:endParaRPr>
        </a:p>
      </dsp:txBody>
      <dsp:txXfrm>
        <a:off x="4323158" y="1024540"/>
        <a:ext cx="2475951" cy="2170316"/>
      </dsp:txXfrm>
    </dsp:sp>
    <dsp:sp modelId="{522CD0CB-1669-4B28-94EF-DC18FC75C8CE}">
      <dsp:nvSpPr>
        <dsp:cNvPr id="0" name=""/>
        <dsp:cNvSpPr/>
      </dsp:nvSpPr>
      <dsp:spPr>
        <a:xfrm>
          <a:off x="6331949" y="3215"/>
          <a:ext cx="467160" cy="467160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C91921-AF64-41AC-B7E7-73CABEB3B86E}">
      <dsp:nvSpPr>
        <dsp:cNvPr id="0" name=""/>
        <dsp:cNvSpPr/>
      </dsp:nvSpPr>
      <dsp:spPr>
        <a:xfrm rot="5400000">
          <a:off x="7629325" y="-544913"/>
          <a:ext cx="1648163" cy="2742507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A5CD5-D921-4DDA-BBAE-BDB1A28E4FE0}">
      <dsp:nvSpPr>
        <dsp:cNvPr id="0" name=""/>
        <dsp:cNvSpPr/>
      </dsp:nvSpPr>
      <dsp:spPr>
        <a:xfrm>
          <a:off x="7354206" y="274505"/>
          <a:ext cx="2475951" cy="2170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>
              <a:solidFill>
                <a:schemeClr val="tx1"/>
              </a:solidFill>
            </a:rPr>
            <a:t>Interpretation der Ergebnisse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solidFill>
                <a:schemeClr val="tx1"/>
              </a:solidFill>
            </a:rPr>
            <a:t>Analyse der einzelnen Bereiche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solidFill>
                <a:schemeClr val="tx1"/>
              </a:solidFill>
            </a:rPr>
            <a:t>Abgleich Theorie &amp; Praxis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solidFill>
                <a:schemeClr val="tx1"/>
              </a:solidFill>
            </a:rPr>
            <a:t>Entwicklung von Handlungsempfehlungen zur Optimierung des Wissensmanagements</a:t>
          </a:r>
        </a:p>
      </dsp:txBody>
      <dsp:txXfrm>
        <a:off x="7354206" y="274505"/>
        <a:ext cx="2475951" cy="21703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5258F-DAC4-4837-98BF-C433E5502CAD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D7563-84FE-4046-A6E3-DCCCB9B5F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024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Zunehmende Dynamik in Unternehmen, wachsende Zahl an neuen Informationen führen zu einer Erhöhung der Bedeutung des Wissensmanagements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D7563-84FE-4046-A6E3-DCCCB9B5FC0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4393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6D7563-84FE-4046-A6E3-DCCCB9B5FC0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195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1CA73D1-A35A-43BD-B351-800FC2A75DF5}" type="datetime1">
              <a:rPr lang="de-DE" smtClean="0"/>
              <a:t>18.06.2020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Analyse der Wissenssicherung bei Mitarbeiterabgängen in der ICT-Branche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8300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1E0D-7380-498F-AEDE-BFAE7332F7BA}" type="datetime1">
              <a:rPr lang="de-DE" smtClean="0"/>
              <a:t>18.06.2020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6861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3FFB3A-B56F-4B16-920E-A3011C495799}" type="datetime1">
              <a:rPr lang="de-DE" smtClean="0"/>
              <a:t>18.06.2020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Analyse der Wissenssicherung bei Mitarbeiterabgängen in der ICT-Branche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37355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D12C-67EC-4729-9782-51339906902C}" type="datetime1">
              <a:rPr lang="de-DE" smtClean="0"/>
              <a:t>18.06.2020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651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D14C-0AEA-416A-BE43-3C27B3B36957}" type="datetime1">
              <a:rPr lang="de-DE" smtClean="0"/>
              <a:t>18.06.2020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358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DB75E-C352-479A-910B-8B75156605A1}" type="datetime1">
              <a:rPr lang="de-DE" smtClean="0"/>
              <a:t>18.06.2020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3275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D12-D777-436E-9ADA-501D64CE72D2}" type="datetime1">
              <a:rPr lang="de-DE" smtClean="0"/>
              <a:t>18.06.2020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0714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D1C501-4B4E-4C55-85B4-8789BED1AFCC}" type="datetime1">
              <a:rPr lang="de-DE" smtClean="0"/>
              <a:t>18.06.2020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Analyse der Wissenssicherung bei Mitarbeiterabgängen in der ICT-Branche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7724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E4536D-61BC-4530-8A85-1F537AC94FD4}" type="datetime1">
              <a:rPr lang="de-DE" smtClean="0"/>
              <a:t>18.06.2020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Analyse der Wissenssicherung bei Mitarbeiterabgängen in der ICT-Branche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03061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F4C9-5427-4701-95FE-2210A991E587}" type="datetime1">
              <a:rPr lang="de-DE" smtClean="0"/>
              <a:t>18.06.2020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2661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6DA2-CCA3-43CC-9B18-B561791DAD4A}" type="datetime1">
              <a:rPr lang="de-DE" smtClean="0"/>
              <a:t>18.06.2020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328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2F2606C-FDD0-4EA8-87AE-CA6DB0413D8F}" type="datetime1">
              <a:rPr lang="de-DE" smtClean="0"/>
              <a:t>18.06.2020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Analyse der Wissenssicherung bei Mitarbeiterabgängen in der ICT-Branche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5ACA79E5-E3A4-449D-A0F8-CFF48BA628E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18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hf hdr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E27B03-28A6-428A-91CF-3F6EB4E10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0278" y="1820204"/>
            <a:ext cx="8361229" cy="2098226"/>
          </a:xfrm>
        </p:spPr>
        <p:txBody>
          <a:bodyPr>
            <a:normAutofit/>
          </a:bodyPr>
          <a:lstStyle/>
          <a:p>
            <a:pPr algn="l"/>
            <a:r>
              <a:rPr lang="de-DE" sz="3200" dirty="0">
                <a:cs typeface="Arial" panose="020B0604020202020204" pitchFamily="34" charset="0"/>
              </a:rPr>
              <a:t>Analyse der Wissenssicherung bei Mitarbeiterabgängen in der ICT-Branche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64D4EA5-9513-4F0D-891F-F87EA5DB4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0278" y="3918430"/>
            <a:ext cx="6831673" cy="1086237"/>
          </a:xfrm>
        </p:spPr>
        <p:txBody>
          <a:bodyPr>
            <a:normAutofit/>
          </a:bodyPr>
          <a:lstStyle/>
          <a:p>
            <a:pPr algn="l"/>
            <a:r>
              <a:rPr lang="de-DE" dirty="0"/>
              <a:t>Elevator Pitch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342E8E8-6248-40C0-8CAC-D3E16D98A7FF}"/>
              </a:ext>
            </a:extLst>
          </p:cNvPr>
          <p:cNvSpPr txBox="1"/>
          <p:nvPr/>
        </p:nvSpPr>
        <p:spPr>
          <a:xfrm>
            <a:off x="8091957" y="5137666"/>
            <a:ext cx="274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Vorname, Name</a:t>
            </a:r>
          </a:p>
        </p:txBody>
      </p:sp>
    </p:spTree>
    <p:extLst>
      <p:ext uri="{BB962C8B-B14F-4D97-AF65-F5344CB8AC3E}">
        <p14:creationId xmlns:p14="http://schemas.microsoft.com/office/powerpoint/2010/main" val="669691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8A532C-7CEF-471B-8004-81036431D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08050"/>
          </a:xfrm>
        </p:spPr>
        <p:txBody>
          <a:bodyPr>
            <a:normAutofit/>
          </a:bodyPr>
          <a:lstStyle/>
          <a:p>
            <a:r>
              <a:rPr lang="de-DE" sz="3600" dirty="0">
                <a:cs typeface="Times New Roman" panose="02020603050405020304" pitchFamily="18" charset="0"/>
              </a:rPr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3C282D-8587-41DE-8C6A-2BD88D3FF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7828" y="1532759"/>
            <a:ext cx="9601200" cy="47604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1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1800" dirty="0">
                <a:cs typeface="Times New Roman" panose="02020603050405020304" pitchFamily="18" charset="0"/>
              </a:rPr>
              <a:t>1. Themenstellung, Gegenstand und Ziele der Thesis</a:t>
            </a:r>
          </a:p>
          <a:p>
            <a:pPr marL="0" indent="0">
              <a:buNone/>
            </a:pPr>
            <a:r>
              <a:rPr lang="de-DE" sz="1800" dirty="0">
                <a:cs typeface="Times New Roman" panose="02020603050405020304" pitchFamily="18" charset="0"/>
              </a:rPr>
              <a:t>2. Struktur der Argumentation 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de-DE" sz="1800" i="0" dirty="0">
                <a:cs typeface="Times New Roman" panose="02020603050405020304" pitchFamily="18" charset="0"/>
              </a:rPr>
              <a:t>3. Wichtige Zwischenergebnisse und Zwischenstand</a:t>
            </a:r>
          </a:p>
          <a:p>
            <a:pPr marL="0" indent="0">
              <a:buNone/>
            </a:pPr>
            <a:r>
              <a:rPr lang="de-DE" sz="1800" dirty="0">
                <a:cs typeface="Times New Roman" panose="02020603050405020304" pitchFamily="18" charset="0"/>
              </a:rPr>
              <a:t>4. Offene Punkte</a:t>
            </a:r>
          </a:p>
          <a:p>
            <a:pPr marL="0" indent="0">
              <a:buNone/>
            </a:pPr>
            <a:r>
              <a:rPr lang="de-DE" sz="1800" dirty="0">
                <a:cs typeface="Times New Roman" panose="02020603050405020304" pitchFamily="18" charset="0"/>
              </a:rPr>
              <a:t>Literaturverzeichnis</a:t>
            </a:r>
          </a:p>
          <a:p>
            <a:pPr lvl="1"/>
            <a:endParaRPr lang="de-DE" sz="18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BA3185D-49CD-4638-8A7A-B1212DB2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4E94-CCE9-4881-B40A-DDB47F0463C6}" type="datetime1">
              <a:rPr lang="de-DE" smtClean="0"/>
              <a:t>18.06.2020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52F7F9-97A6-4838-847F-3CD6C3180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Analyse der Wissenssicherung bei Mitarbeiterabgängen in der ICT-Branche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46614C-48FE-4294-AF28-7E9FD1C93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6867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D5B356-3C05-4748-BD18-E4235AE39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b="1" dirty="0">
                <a:cs typeface="Times New Roman" panose="02020603050405020304" pitchFamily="18" charset="0"/>
              </a:rPr>
              <a:t>1. Themenstellung, Gegenstand und Ziele der Thesis</a:t>
            </a:r>
            <a:r>
              <a:rPr lang="de-DE" sz="2400" dirty="0">
                <a:cs typeface="Times New Roman" panose="02020603050405020304" pitchFamily="18" charset="0"/>
              </a:rPr>
              <a:t/>
            </a:r>
            <a:br>
              <a:rPr lang="de-DE" sz="2400" dirty="0">
                <a:cs typeface="Times New Roman" panose="02020603050405020304" pitchFamily="18" charset="0"/>
              </a:rPr>
            </a:br>
            <a:endParaRPr lang="de-DE" sz="2400" dirty="0">
              <a:cs typeface="Times New Roman" panose="02020603050405020304" pitchFamily="18" charset="0"/>
            </a:endParaRP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0612733-D396-43AA-AD98-382FD902B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50" y="1679713"/>
            <a:ext cx="8992132" cy="4103871"/>
          </a:xfrm>
        </p:spPr>
        <p:txBody>
          <a:bodyPr>
            <a:noAutofit/>
          </a:bodyPr>
          <a:lstStyle/>
          <a:p>
            <a:r>
              <a:rPr lang="de-DE" sz="1400" b="1" dirty="0"/>
              <a:t>Gegenstand: </a:t>
            </a:r>
          </a:p>
          <a:p>
            <a:pPr lvl="1"/>
            <a:r>
              <a:rPr lang="de-DE" sz="1400" dirty="0"/>
              <a:t>Wissen als Ressource in Unternehmen wird zu einem immer wichtigeren Faktor für eine nachhaltige Wettbewerbsfähigkeit (vgl. North, 2020, S. 27)</a:t>
            </a:r>
          </a:p>
          <a:p>
            <a:pPr lvl="1"/>
            <a:r>
              <a:rPr lang="de-DE" sz="1400" dirty="0"/>
              <a:t>Umgang mit Wissensmanagement bei der </a:t>
            </a:r>
            <a:r>
              <a:rPr lang="de-DE" sz="1400" dirty="0" err="1"/>
              <a:t>Swisspro</a:t>
            </a:r>
            <a:r>
              <a:rPr lang="de-DE" sz="1400" dirty="0"/>
              <a:t> und die Rolle von Informations- und Kommunikationstechnologien</a:t>
            </a:r>
          </a:p>
          <a:p>
            <a:pPr lvl="1"/>
            <a:r>
              <a:rPr lang="de-DE" sz="1400" dirty="0"/>
              <a:t>Risiko für Unternehmen, dass </a:t>
            </a:r>
            <a:r>
              <a:rPr lang="de-DE" sz="1400" dirty="0" smtClean="0"/>
              <a:t>durch </a:t>
            </a:r>
            <a:r>
              <a:rPr lang="de-DE" sz="1400" dirty="0"/>
              <a:t>dynamischen Prozesse geschäftsrelevantes Wissen verloren geht, z.B. durch den Ausfall von Mitarbeitenden oder durch Mitarbeiterfluktuation</a:t>
            </a:r>
          </a:p>
          <a:p>
            <a:pPr marL="530352" lvl="1" indent="0">
              <a:buNone/>
            </a:pPr>
            <a:endParaRPr lang="de-DE" sz="1600" i="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de-DE" sz="1400" b="1" dirty="0"/>
              <a:t>Fokus: </a:t>
            </a:r>
          </a:p>
          <a:p>
            <a:pPr lvl="1"/>
            <a:r>
              <a:rPr lang="de-DE" sz="1400" dirty="0"/>
              <a:t>Umgang mit Wissensmanagement allgemein bei der </a:t>
            </a:r>
            <a:r>
              <a:rPr lang="de-DE" sz="1400" dirty="0" err="1"/>
              <a:t>Swisspro</a:t>
            </a:r>
            <a:r>
              <a:rPr lang="de-DE" sz="1400" dirty="0"/>
              <a:t> </a:t>
            </a:r>
          </a:p>
          <a:p>
            <a:pPr lvl="1"/>
            <a:r>
              <a:rPr lang="de-DE" sz="1400" dirty="0"/>
              <a:t>Präventive Risikoreduktion des Wissensverlustes bei Mitarbeiterfluktuation</a:t>
            </a:r>
          </a:p>
          <a:p>
            <a:pPr lvl="1"/>
            <a:r>
              <a:rPr lang="de-DE" sz="1400" dirty="0"/>
              <a:t>Die Rolle von Führungskräften im Wissensmanagement</a:t>
            </a:r>
          </a:p>
          <a:p>
            <a:pPr lvl="1"/>
            <a:r>
              <a:rPr lang="de-DE" sz="1400" dirty="0"/>
              <a:t>Wissensmanagementsysteme im Unternehmen</a:t>
            </a:r>
          </a:p>
          <a:p>
            <a:pPr marL="530352" lvl="1" indent="0">
              <a:buNone/>
            </a:pPr>
            <a:endParaRPr lang="de-DE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B3F6358-109B-4024-91D4-6B27B0632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AA2D8-2B74-4A90-BBEB-16BBF89E9602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18.06.2020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CC1FAE-00AB-4CEB-8304-59BBB0C3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A79E5-E3A4-449D-A0F8-CFF48BA628E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0F52F7F9-97A6-4838-847F-3CD6C3180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3564" y="6453386"/>
            <a:ext cx="6280830" cy="404614"/>
          </a:xfrm>
        </p:spPr>
        <p:txBody>
          <a:bodyPr/>
          <a:lstStyle/>
          <a:p>
            <a:r>
              <a:rPr lang="de-DE" dirty="0"/>
              <a:t>Analyse der Wissenssicherung bei Mitarbeiterabgängen in der ICT-Branche</a:t>
            </a:r>
          </a:p>
        </p:txBody>
      </p:sp>
    </p:spTree>
    <p:extLst>
      <p:ext uri="{BB962C8B-B14F-4D97-AF65-F5344CB8AC3E}">
        <p14:creationId xmlns:p14="http://schemas.microsoft.com/office/powerpoint/2010/main" val="197045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D5B356-3C05-4748-BD18-E4235AE39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b="1" dirty="0">
                <a:cs typeface="Times New Roman" panose="02020603050405020304" pitchFamily="18" charset="0"/>
              </a:rPr>
              <a:t>1. Problemstellung, Inhaltliche Eingrenzung und Vorgehensweise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0612733-D396-43AA-AD98-382FD902B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50" y="2050677"/>
            <a:ext cx="8992132" cy="3732907"/>
          </a:xfrm>
        </p:spPr>
        <p:txBody>
          <a:bodyPr>
            <a:noAutofit/>
          </a:bodyPr>
          <a:lstStyle/>
          <a:p>
            <a:r>
              <a:rPr lang="de-DE" sz="1400" b="1" dirty="0"/>
              <a:t>Ziel: </a:t>
            </a:r>
          </a:p>
          <a:p>
            <a:pPr lvl="1"/>
            <a:r>
              <a:rPr lang="de-DE" sz="1400" dirty="0"/>
              <a:t>Aufzeigen von Maßnahmen zur Wissenssicherung im Unternehmen, um Wissensverluste bei Fluktuation zu reduzieren</a:t>
            </a:r>
          </a:p>
          <a:p>
            <a:pPr lvl="1"/>
            <a:r>
              <a:rPr lang="de-DE" sz="1400" dirty="0"/>
              <a:t>Ableitung von Optimierungspotentialen für das Wissensmanagement der </a:t>
            </a:r>
            <a:r>
              <a:rPr lang="de-DE" sz="1400" dirty="0" err="1"/>
              <a:t>Swisspro</a:t>
            </a:r>
            <a:endParaRPr lang="de-DE" sz="1400" dirty="0"/>
          </a:p>
          <a:p>
            <a:pPr marL="530352" lvl="1" indent="0">
              <a:buNone/>
            </a:pPr>
            <a:endParaRPr lang="de-DE" sz="1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de-DE" sz="1400" b="1" dirty="0"/>
              <a:t>Fragestellung </a:t>
            </a:r>
          </a:p>
          <a:p>
            <a:pPr lvl="1"/>
            <a:r>
              <a:rPr lang="de-DE" sz="1400" dirty="0"/>
              <a:t>Welche Maßnahmen können zur Sicherung von Wissen in der ICT-Branche verwendet werden, um den Risiken des Verlustes von geschäftsrelevantem Wissen bei Mitarbeiterabgängen in einer effektiven und effizienten Form der Wissenssicherung zu begegnen?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de-DE" sz="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de-DE" sz="1400" b="1" dirty="0"/>
              <a:t>Vorgehensweise:</a:t>
            </a:r>
          </a:p>
          <a:p>
            <a:pPr lvl="1"/>
            <a:r>
              <a:rPr lang="de-DE" sz="1400" dirty="0"/>
              <a:t>Literaturanalyse anhand einschlägiger Literatur </a:t>
            </a:r>
          </a:p>
          <a:p>
            <a:pPr lvl="1"/>
            <a:r>
              <a:rPr lang="de-DE" sz="1400" dirty="0"/>
              <a:t>Erläuterung des Unternehmens </a:t>
            </a:r>
            <a:r>
              <a:rPr lang="de-DE" sz="1400" dirty="0" err="1"/>
              <a:t>Swisspro</a:t>
            </a:r>
            <a:endParaRPr lang="de-DE" sz="1400" dirty="0"/>
          </a:p>
          <a:p>
            <a:pPr lvl="1"/>
            <a:r>
              <a:rPr lang="de-DE" sz="1400" dirty="0"/>
              <a:t>Leitfadengestützte Interviews &amp; Auswertung mit der qualitativen Inhaltsanalyse nach Mayring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B3F6358-109B-4024-91D4-6B27B0632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CC3EF-4DE8-4A57-8CBD-CDB7058D06BF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18.06.2020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CC1FAE-00AB-4CEB-8304-59BBB0C3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A79E5-E3A4-449D-A0F8-CFF48BA628E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0F52F7F9-97A6-4838-847F-3CD6C3180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3564" y="6453386"/>
            <a:ext cx="6280830" cy="404614"/>
          </a:xfrm>
        </p:spPr>
        <p:txBody>
          <a:bodyPr/>
          <a:lstStyle/>
          <a:p>
            <a:r>
              <a:rPr lang="de-DE" dirty="0"/>
              <a:t>Analyse der Wissenssicherung bei Mitarbeiterabgängen in der ICT-Branche</a:t>
            </a:r>
          </a:p>
        </p:txBody>
      </p:sp>
    </p:spTree>
    <p:extLst>
      <p:ext uri="{BB962C8B-B14F-4D97-AF65-F5344CB8AC3E}">
        <p14:creationId xmlns:p14="http://schemas.microsoft.com/office/powerpoint/2010/main" val="505588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359A1C-2400-475F-8009-0F3532C34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b="1" dirty="0">
                <a:cs typeface="Times New Roman" panose="02020603050405020304" pitchFamily="18" charset="0"/>
              </a:rPr>
              <a:t>2. Struktur der Argumentation 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FB2B99E-764D-4891-8969-CB0B4E1AC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15DB2-2222-454A-8DA2-10AF393BE0C4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18.06.2020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8F1A6C0-D6DF-4528-BF79-ABDFF3105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A79E5-E3A4-449D-A0F8-CFF48BA628E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27EA64D1-EECE-40C8-9ADF-E6CF3723AF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3888460"/>
              </p:ext>
            </p:extLst>
          </p:nvPr>
        </p:nvGraphicFramePr>
        <p:xfrm>
          <a:off x="599662" y="2044570"/>
          <a:ext cx="10850216" cy="3947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6EEC36EA-7A27-4051-95DD-32247BF18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492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CD86216-4DE5-4C08-8614-3D60F2223E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CCD86216-4DE5-4C08-8614-3D60F2223E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EAFC09F-AEB7-4408-944F-29C2FD3754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graphicEl>
                                              <a:dgm id="{4EAFC09F-AEB7-4408-944F-29C2FD3754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EF7B523-F76D-4617-BD6F-78AD1BCDE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graphicEl>
                                              <a:dgm id="{CEF7B523-F76D-4617-BD6F-78AD1BCDED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22CD0CB-1669-4B28-94EF-DC18FC75C8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dgm id="{522CD0CB-1669-4B28-94EF-DC18FC75C8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A47E82-CCB8-4112-A20D-9625790D3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graphicEl>
                                              <a:dgm id="{24A47E82-CCB8-4112-A20D-9625790D3F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D898FFA-5D09-4EB8-B32B-602C87313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graphicEl>
                                              <a:dgm id="{ED898FFA-5D09-4EB8-B32B-602C87313A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EC91921-AF64-41AC-B7E7-73CABEB3B8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graphicEl>
                                              <a:dgm id="{9EC91921-AF64-41AC-B7E7-73CABEB3B8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65A5CD5-D921-4DDA-BBAE-BDB1A28E4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graphicEl>
                                              <a:dgm id="{D65A5CD5-D921-4DDA-BBAE-BDB1A28E4F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8EE0ED-9575-4679-951A-2B081E77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16226"/>
          </a:xfrm>
        </p:spPr>
        <p:txBody>
          <a:bodyPr>
            <a:normAutofit/>
          </a:bodyPr>
          <a:lstStyle/>
          <a:p>
            <a:pPr marL="0" lvl="1" indent="0" algn="l" rtl="0">
              <a:lnSpc>
                <a:spcPct val="89000"/>
              </a:lnSpc>
              <a:spcBef>
                <a:spcPct val="0"/>
              </a:spcBef>
            </a:pPr>
            <a:r>
              <a:rPr lang="de-DE" sz="3200" b="1" kern="1200" dirty="0">
                <a:solidFill>
                  <a:schemeClr val="tx2"/>
                </a:solidFill>
                <a:latin typeface="+mj-lt"/>
                <a:ea typeface="+mj-ea"/>
                <a:cs typeface="Times New Roman" panose="02020603050405020304" pitchFamily="18" charset="0"/>
              </a:rPr>
              <a:t>3. Wichtige Zwischenergebnisse und Zwischenstand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3BEA41-D0A1-4D6F-8295-69425DA6E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50" y="1638299"/>
            <a:ext cx="9601200" cy="4722743"/>
          </a:xfrm>
        </p:spPr>
        <p:txBody>
          <a:bodyPr>
            <a:normAutofit/>
          </a:bodyPr>
          <a:lstStyle/>
          <a:p>
            <a:r>
              <a:rPr lang="de-DE" sz="1400" b="1" dirty="0"/>
              <a:t>Die Grundlagen des Wissensmanagements wurden erläutert</a:t>
            </a:r>
          </a:p>
          <a:p>
            <a:pPr lvl="1"/>
            <a:r>
              <a:rPr lang="de-DE" sz="1400" dirty="0"/>
              <a:t>Abgrenzung operatives &amp; strategisches Wissensmanagement</a:t>
            </a:r>
          </a:p>
          <a:p>
            <a:pPr lvl="1"/>
            <a:r>
              <a:rPr lang="de-DE" sz="1400" dirty="0"/>
              <a:t>Wissensarten</a:t>
            </a:r>
          </a:p>
          <a:p>
            <a:pPr lvl="1"/>
            <a:r>
              <a:rPr lang="de-DE" sz="1400" dirty="0"/>
              <a:t>Definition von geschäftskritischem </a:t>
            </a:r>
            <a:r>
              <a:rPr lang="de-DE" sz="1400" dirty="0" smtClean="0"/>
              <a:t>Wissen</a:t>
            </a:r>
          </a:p>
          <a:p>
            <a:pPr lvl="1"/>
            <a:endParaRPr lang="de-DE" sz="1400" dirty="0"/>
          </a:p>
          <a:p>
            <a:r>
              <a:rPr lang="de-DE" sz="1400" b="1" dirty="0"/>
              <a:t>Erläuterung der Risiken bei Wissensverlusten</a:t>
            </a:r>
          </a:p>
          <a:p>
            <a:pPr lvl="1"/>
            <a:r>
              <a:rPr lang="de-DE" sz="1400" dirty="0"/>
              <a:t>Verlust von Wettbewerbsvorteilen </a:t>
            </a:r>
          </a:p>
          <a:p>
            <a:pPr lvl="1"/>
            <a:r>
              <a:rPr lang="de-DE" sz="1400" dirty="0"/>
              <a:t>Verlust von Kunden-, Prozess-, Markt-, Technologie-, Verfahrens-, Organisations- und </a:t>
            </a:r>
            <a:r>
              <a:rPr lang="de-DE" sz="1400" dirty="0" smtClean="0"/>
              <a:t>Managementwissen</a:t>
            </a:r>
          </a:p>
          <a:p>
            <a:pPr lvl="1"/>
            <a:endParaRPr lang="de-DE" sz="1400" dirty="0"/>
          </a:p>
          <a:p>
            <a:r>
              <a:rPr lang="de-DE" sz="1400" b="1" dirty="0"/>
              <a:t>Durchführung der Interviews – zentrale Ergebnisse </a:t>
            </a:r>
          </a:p>
          <a:p>
            <a:pPr lvl="1"/>
            <a:r>
              <a:rPr lang="de-DE" sz="1400" dirty="0"/>
              <a:t>Kein einheitliches Vorgehen innerhalb des Unternehmens</a:t>
            </a:r>
          </a:p>
          <a:p>
            <a:pPr lvl="1"/>
            <a:r>
              <a:rPr lang="de-DE" sz="1400" dirty="0" smtClean="0"/>
              <a:t>Wissensspeicherung </a:t>
            </a:r>
            <a:r>
              <a:rPr lang="de-DE" sz="1400" dirty="0"/>
              <a:t>durch zentrale Speicherorte und Plattformen sind essenziell, werden aber nicht </a:t>
            </a:r>
            <a:r>
              <a:rPr lang="de-DE" sz="1400" dirty="0" smtClean="0"/>
              <a:t>vorgegeben </a:t>
            </a:r>
            <a:endParaRPr lang="de-DE" sz="1400" dirty="0"/>
          </a:p>
          <a:p>
            <a:pPr lvl="1"/>
            <a:r>
              <a:rPr lang="de-DE" sz="1400" dirty="0"/>
              <a:t>Wissenssicherung ist Führungsaufgabe </a:t>
            </a:r>
          </a:p>
          <a:p>
            <a:pPr lvl="1"/>
            <a:r>
              <a:rPr lang="de-DE" sz="1400" dirty="0"/>
              <a:t>Wissensteilung ist Aufgabe jedes einzelnen Mitarbeitenden </a:t>
            </a:r>
          </a:p>
          <a:p>
            <a:pPr lvl="1"/>
            <a:r>
              <a:rPr lang="de-DE" sz="1400" dirty="0"/>
              <a:t>Die Kombination aus analogen und digitalen Medien ist essenziell zur Wissenssicherung </a:t>
            </a:r>
          </a:p>
          <a:p>
            <a:endParaRPr lang="de-DE" sz="16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418789-5C79-4947-9301-8C68BB134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4EAA7-9933-4957-860E-40E54D3FD941}" type="datetime1">
              <a:rPr lang="de-DE" smtClean="0"/>
              <a:t>18.06.2020</a:t>
            </a:fld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21540-9A19-42FA-B8E8-75E603F7A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6</a:t>
            </a:fld>
            <a:endParaRPr lang="de-DE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E6E597F8-FCB6-4236-8716-5904061F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1792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E649C2-D853-47F2-B145-0AFBEA36B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b="1" dirty="0">
                <a:cs typeface="Times New Roman" panose="02020603050405020304" pitchFamily="18" charset="0"/>
              </a:rPr>
              <a:t>3. Wichtige Zwischenergebnisse und Zwischenstand</a:t>
            </a:r>
            <a:endParaRPr lang="de-DE" sz="3200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82DD3D-1042-4ACA-86C7-E54E194C0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30626"/>
            <a:ext cx="9601200" cy="4383157"/>
          </a:xfrm>
        </p:spPr>
        <p:txBody>
          <a:bodyPr>
            <a:normAutofit fontScale="92500"/>
          </a:bodyPr>
          <a:lstStyle/>
          <a:p>
            <a:r>
              <a:rPr lang="de-DE" sz="1400" b="1" dirty="0"/>
              <a:t>Durchführung der Interviews – zentrale Ergebnisse</a:t>
            </a:r>
          </a:p>
          <a:p>
            <a:pPr marL="0" indent="0">
              <a:buNone/>
            </a:pPr>
            <a:endParaRPr lang="de-DE" sz="1400" b="1" dirty="0"/>
          </a:p>
          <a:p>
            <a:pPr lvl="1"/>
            <a:r>
              <a:rPr lang="de-DE" sz="1400" dirty="0"/>
              <a:t>Präventive Wissenssicherung ist Bestandteil der Unternehmens- und Fehlerkultur</a:t>
            </a:r>
          </a:p>
          <a:p>
            <a:pPr lvl="1"/>
            <a:r>
              <a:rPr lang="de-DE" sz="1400" dirty="0"/>
              <a:t>Wissensmanagement ist ein Bestandteil der Organisationskultur und Mitarbeiterzufriedenheit die Voraussetzung </a:t>
            </a:r>
          </a:p>
          <a:p>
            <a:pPr marL="1609725" lvl="2" indent="-382588">
              <a:buFont typeface="Wingdings" panose="05000000000000000000" pitchFamily="2" charset="2"/>
              <a:buChar char="Ø"/>
            </a:pPr>
            <a:r>
              <a:rPr lang="de-DE" sz="1400" dirty="0"/>
              <a:t>Empathische Führung als Voraussetzung für die Reduktion von Risiken durch Wissensverluste bei Fluktuation</a:t>
            </a:r>
          </a:p>
          <a:p>
            <a:pPr marL="1609725" lvl="2" indent="-382588">
              <a:buFont typeface="Wingdings" panose="05000000000000000000" pitchFamily="2" charset="2"/>
              <a:buChar char="Ø"/>
            </a:pPr>
            <a:r>
              <a:rPr lang="de-DE" sz="1400" dirty="0"/>
              <a:t>Erhöhung der Mitarbeiterzufriedenheit </a:t>
            </a:r>
          </a:p>
          <a:p>
            <a:pPr marL="1609725" lvl="2" indent="-382588">
              <a:buFont typeface="Wingdings" panose="05000000000000000000" pitchFamily="2" charset="2"/>
              <a:buChar char="Ø"/>
            </a:pPr>
            <a:r>
              <a:rPr lang="de-DE" sz="1400" dirty="0"/>
              <a:t>Coaching als Instrument der Mitarbeiterbindung und Wissenssicherung</a:t>
            </a:r>
          </a:p>
          <a:p>
            <a:pPr marL="1609725" lvl="2" indent="-382588">
              <a:buFont typeface="Wingdings" panose="05000000000000000000" pitchFamily="2" charset="2"/>
              <a:buChar char="Ø"/>
            </a:pPr>
            <a:r>
              <a:rPr lang="de-DE" sz="1400" dirty="0"/>
              <a:t>Kontinuierliche Weiterbildung der gesamten Belegschaft </a:t>
            </a:r>
            <a:endParaRPr lang="de-DE" sz="1400" dirty="0" smtClean="0"/>
          </a:p>
          <a:p>
            <a:pPr marL="1609725" lvl="2" indent="-382588">
              <a:buFont typeface="Wingdings" panose="05000000000000000000" pitchFamily="2" charset="2"/>
              <a:buChar char="Ø"/>
            </a:pPr>
            <a:endParaRPr lang="de-DE" sz="1400" dirty="0"/>
          </a:p>
          <a:p>
            <a:pPr lvl="1"/>
            <a:r>
              <a:rPr lang="de-DE" sz="1400" dirty="0"/>
              <a:t>Coaching, Mitarbeiterbildung, Bildung von Redundanzen / geteilten Verantwortlichkeiten als präventive Maßnahme</a:t>
            </a:r>
          </a:p>
          <a:p>
            <a:pPr lvl="1"/>
            <a:r>
              <a:rPr lang="de-DE" sz="1400" dirty="0"/>
              <a:t>Aktives Urlaubsmanagement, um ein frühzeitiges Ausscheiden zu </a:t>
            </a:r>
            <a:r>
              <a:rPr lang="de-DE" sz="1400" dirty="0" smtClean="0"/>
              <a:t>vermeiden</a:t>
            </a:r>
          </a:p>
          <a:p>
            <a:pPr lvl="1"/>
            <a:endParaRPr lang="de-DE" sz="1400" dirty="0"/>
          </a:p>
          <a:p>
            <a:pPr lvl="1"/>
            <a:r>
              <a:rPr lang="de-DE" sz="1400" dirty="0"/>
              <a:t>Bei Fluktuation: </a:t>
            </a:r>
          </a:p>
          <a:p>
            <a:pPr marL="1609725" lvl="2" indent="-382588">
              <a:buFont typeface="Wingdings" panose="05000000000000000000" pitchFamily="2" charset="2"/>
              <a:buChar char="Ø"/>
            </a:pPr>
            <a:r>
              <a:rPr lang="de-DE" sz="1400" dirty="0"/>
              <a:t>Wissenskonservierung durch Begleitung innerhalb der Kündigungsfrist</a:t>
            </a:r>
          </a:p>
          <a:p>
            <a:pPr marL="1609725" lvl="2" indent="-382588">
              <a:buFont typeface="Wingdings" panose="05000000000000000000" pitchFamily="2" charset="2"/>
              <a:buChar char="Ø"/>
            </a:pPr>
            <a:r>
              <a:rPr lang="de-DE" sz="1400" dirty="0"/>
              <a:t>Kundenorientierte Übergabe und Dokumentation des Wissens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9A220D-477D-4E13-9877-0B85C2EC7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41202-5B08-4BF2-BDB4-FB3C3AEDEF6C}" type="datetime1">
              <a:rPr lang="de-DE" smtClean="0"/>
              <a:t>18.06.2020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6997A7-6510-4E31-8C71-F8B5367CD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6F182C-75F2-4DBF-A655-6407C144E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1266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1AFD0-0678-414B-BC8A-52F65B49F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556591"/>
          </a:xfrm>
        </p:spPr>
        <p:txBody>
          <a:bodyPr>
            <a:normAutofit/>
          </a:bodyPr>
          <a:lstStyle/>
          <a:p>
            <a:r>
              <a:rPr lang="de-DE" sz="3200" b="1" dirty="0">
                <a:cs typeface="Times New Roman" panose="02020603050405020304" pitchFamily="18" charset="0"/>
              </a:rPr>
              <a:t>3. Wichtige Zwischenergebnisse und Zwischenstand</a:t>
            </a:r>
            <a:endParaRPr lang="de-DE" sz="3200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E2BEAC-35DE-43B7-9EF1-54A14FB88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7828" y="1550504"/>
            <a:ext cx="9601200" cy="4621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400" b="1" u="sng" dirty="0"/>
              <a:t>Bearbeitungsstand der Bachelorthesis </a:t>
            </a:r>
          </a:p>
          <a:p>
            <a:pPr marL="0" indent="0">
              <a:buNone/>
            </a:pPr>
            <a:endParaRPr lang="de-DE" sz="1400" b="1" u="sng" dirty="0"/>
          </a:p>
          <a:p>
            <a:pPr marL="536575" indent="-277813">
              <a:buAutoNum type="arabicPeriod"/>
            </a:pPr>
            <a:r>
              <a:rPr lang="de-DE" sz="1400" dirty="0"/>
              <a:t>Einleitung  </a:t>
            </a:r>
          </a:p>
          <a:p>
            <a:pPr marL="258762" indent="0">
              <a:buNone/>
            </a:pPr>
            <a:endParaRPr lang="de-DE" sz="1400" dirty="0"/>
          </a:p>
          <a:p>
            <a:pPr marL="601662" indent="-342900">
              <a:buFont typeface="+mj-lt"/>
              <a:buAutoNum type="arabicPeriod" startAt="2"/>
            </a:pPr>
            <a:r>
              <a:rPr lang="de-DE" sz="1400" dirty="0"/>
              <a:t>Grundlagen des Wissensmanagements und der praktischen Wissenssicherung </a:t>
            </a:r>
          </a:p>
          <a:p>
            <a:pPr marL="1132014" lvl="1" indent="-342900"/>
            <a:r>
              <a:rPr lang="de-DE" sz="1400" dirty="0"/>
              <a:t>Definition und grundlegende Theorien</a:t>
            </a:r>
          </a:p>
          <a:p>
            <a:pPr marL="1132014" lvl="1" indent="-342900"/>
            <a:r>
              <a:rPr lang="de-DE" sz="1400" dirty="0"/>
              <a:t>Studienauswahl &amp; Best Practice Beispiele </a:t>
            </a:r>
          </a:p>
          <a:p>
            <a:pPr marL="1132014" lvl="1" indent="-342900"/>
            <a:r>
              <a:rPr lang="de-DE" sz="1400" dirty="0"/>
              <a:t>Allgemeine Risiken durch Wissensverluste bei Fluktuation </a:t>
            </a:r>
          </a:p>
          <a:p>
            <a:pPr marL="1132014" lvl="1" indent="-342900"/>
            <a:r>
              <a:rPr lang="de-DE" sz="1400" dirty="0"/>
              <a:t>Maßnahmen zur Wissenssicherung in Unternehmen </a:t>
            </a:r>
          </a:p>
          <a:p>
            <a:pPr marL="789114" lvl="1" indent="0">
              <a:buNone/>
            </a:pPr>
            <a:endParaRPr lang="de-DE" sz="1400" dirty="0"/>
          </a:p>
          <a:p>
            <a:pPr marL="258762" indent="0">
              <a:buNone/>
            </a:pPr>
            <a:r>
              <a:rPr lang="de-DE" sz="1400" dirty="0"/>
              <a:t>3. Material &amp; Methoden </a:t>
            </a:r>
          </a:p>
          <a:p>
            <a:pPr marL="1132014" lvl="1" indent="-342900"/>
            <a:r>
              <a:rPr lang="de-DE" sz="1400" dirty="0"/>
              <a:t>Methodenbeschreibung</a:t>
            </a:r>
          </a:p>
          <a:p>
            <a:pPr marL="1132014" lvl="1" indent="-342900"/>
            <a:r>
              <a:rPr lang="de-DE" sz="1400" dirty="0"/>
              <a:t>Unternehmensbeschreibung</a:t>
            </a:r>
          </a:p>
          <a:p>
            <a:pPr marL="1132014" lvl="1" indent="-342900"/>
            <a:r>
              <a:rPr lang="de-DE" sz="1400" dirty="0"/>
              <a:t>Entwicklung des Fragebogens, Auswahl der Interviewpartner &amp; Durchführung der Interviews</a:t>
            </a:r>
          </a:p>
          <a:p>
            <a:pPr marL="536575" indent="-277813">
              <a:buAutoNum type="arabicPeriod"/>
            </a:pPr>
            <a:endParaRPr lang="de-DE" sz="14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92425B-30A7-4CFD-A522-17D96598F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45E7-7006-4C34-B7AB-FE0CDA66D94B}" type="datetime1">
              <a:rPr lang="de-DE" smtClean="0"/>
              <a:t>18.06.2020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6B92CA-EE8A-4A51-A178-79404F479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63C69F-BF2C-48FE-A6A4-5697EB12B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8</a:t>
            </a:fld>
            <a:endParaRPr lang="de-DE"/>
          </a:p>
        </p:txBody>
      </p:sp>
      <p:pic>
        <p:nvPicPr>
          <p:cNvPr id="8" name="Grafik 7" descr="Häkchen">
            <a:extLst>
              <a:ext uri="{FF2B5EF4-FFF2-40B4-BE49-F238E27FC236}">
                <a16:creationId xmlns:a16="http://schemas.microsoft.com/office/drawing/2014/main" id="{C3FED548-8893-4432-9498-678C6E89670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061829" y="2024269"/>
            <a:ext cx="615649" cy="615649"/>
          </a:xfrm>
          <a:prstGeom prst="rect">
            <a:avLst/>
          </a:prstGeom>
        </p:spPr>
      </p:pic>
      <p:pic>
        <p:nvPicPr>
          <p:cNvPr id="9" name="Grafik 8" descr="Häkchen">
            <a:extLst>
              <a:ext uri="{FF2B5EF4-FFF2-40B4-BE49-F238E27FC236}">
                <a16:creationId xmlns:a16="http://schemas.microsoft.com/office/drawing/2014/main" id="{F54231E9-89AD-4EC5-B8E3-81C900B7E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75649" y="3248516"/>
            <a:ext cx="1198745" cy="1198745"/>
          </a:xfrm>
          <a:prstGeom prst="rect">
            <a:avLst/>
          </a:prstGeom>
        </p:spPr>
      </p:pic>
      <p:pic>
        <p:nvPicPr>
          <p:cNvPr id="10" name="Grafik 9" descr="Häkchen">
            <a:extLst>
              <a:ext uri="{FF2B5EF4-FFF2-40B4-BE49-F238E27FC236}">
                <a16:creationId xmlns:a16="http://schemas.microsoft.com/office/drawing/2014/main" id="{C0C395FE-2FCC-484A-801A-5032214A8E7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27226" y="4900743"/>
            <a:ext cx="813505" cy="81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11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F6DB41-10AC-4F73-9A29-5F80537E8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65313"/>
          </a:xfrm>
        </p:spPr>
        <p:txBody>
          <a:bodyPr>
            <a:normAutofit/>
          </a:bodyPr>
          <a:lstStyle/>
          <a:p>
            <a:r>
              <a:rPr lang="de-DE" sz="3200" b="1" dirty="0">
                <a:cs typeface="Times New Roman" panose="02020603050405020304" pitchFamily="18" charset="0"/>
              </a:rPr>
              <a:t>4. Offene Punkte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E7C3BF-EB26-4F00-96F5-A4D1B16DD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48679"/>
            <a:ext cx="4724400" cy="4416287"/>
          </a:xfrm>
        </p:spPr>
        <p:txBody>
          <a:bodyPr/>
          <a:lstStyle/>
          <a:p>
            <a:pPr marL="0" indent="0">
              <a:buNone/>
            </a:pPr>
            <a:r>
              <a:rPr lang="de-DE" sz="1600" b="1" u="sng" dirty="0"/>
              <a:t>Zu erledigende Kapitel &amp; Arbeiten: </a:t>
            </a:r>
          </a:p>
          <a:p>
            <a:pPr marL="0" indent="0">
              <a:buNone/>
            </a:pPr>
            <a:endParaRPr lang="de-DE" sz="1600" b="1" u="sng" dirty="0"/>
          </a:p>
          <a:p>
            <a:pPr marL="0" indent="0">
              <a:buNone/>
            </a:pPr>
            <a:r>
              <a:rPr lang="de-DE" sz="1600" b="1" dirty="0"/>
              <a:t>4. Ergebnisse und Diskussion</a:t>
            </a:r>
          </a:p>
          <a:p>
            <a:pPr marL="268288" indent="0">
              <a:buNone/>
            </a:pPr>
            <a:r>
              <a:rPr lang="de-DE" sz="1600" dirty="0"/>
              <a:t>4.1 Ergebnisübersicht nach Interviewpartner</a:t>
            </a:r>
          </a:p>
          <a:p>
            <a:pPr marL="268288" indent="0">
              <a:buNone/>
            </a:pPr>
            <a:r>
              <a:rPr lang="de-DE" sz="1600" dirty="0"/>
              <a:t>4.2 Bereichsspezifische Ergebnisse</a:t>
            </a:r>
          </a:p>
          <a:p>
            <a:pPr marL="268288" indent="0">
              <a:buNone/>
            </a:pPr>
            <a:r>
              <a:rPr lang="de-DE" sz="1600" dirty="0"/>
              <a:t>4.3 Bereichsübergreifende Ergebnisse</a:t>
            </a:r>
          </a:p>
          <a:p>
            <a:pPr marL="268288" indent="0">
              <a:buNone/>
            </a:pPr>
            <a:r>
              <a:rPr lang="de-DE" sz="1600" dirty="0"/>
              <a:t>4.4 Diskussion &amp; Interpretation der Ergebnisse</a:t>
            </a:r>
          </a:p>
          <a:p>
            <a:pPr marL="268288" indent="0">
              <a:buNone/>
            </a:pPr>
            <a:r>
              <a:rPr lang="de-DE" sz="1600" dirty="0"/>
              <a:t> </a:t>
            </a:r>
          </a:p>
          <a:p>
            <a:pPr marL="0" indent="0">
              <a:buNone/>
            </a:pPr>
            <a:r>
              <a:rPr lang="de-DE" sz="1600" b="1" dirty="0"/>
              <a:t>5. Schlussbetrachtung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6B3E83-05DF-4B49-BE56-55158AF90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E19B3-6FFA-4F6F-9D79-91F8F9EC1BE1}" type="datetime1">
              <a:rPr lang="de-DE" smtClean="0"/>
              <a:t>18.06.2020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40F1D2-89EA-46B3-8220-A0968B0E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CAF022-0ABC-40CC-A5F5-40630C1E1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9</a:t>
            </a:fld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F716AEE-F12F-4DAC-A18F-AE949CDE39EA}"/>
              </a:ext>
            </a:extLst>
          </p:cNvPr>
          <p:cNvSpPr txBox="1"/>
          <p:nvPr/>
        </p:nvSpPr>
        <p:spPr>
          <a:xfrm>
            <a:off x="6172200" y="1083366"/>
            <a:ext cx="98397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700" dirty="0"/>
              <a:t>}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CB6A6D5-EB2C-4685-8D47-883D174E1E1F}"/>
              </a:ext>
            </a:extLst>
          </p:cNvPr>
          <p:cNvSpPr txBox="1"/>
          <p:nvPr/>
        </p:nvSpPr>
        <p:spPr>
          <a:xfrm>
            <a:off x="7600271" y="3026347"/>
            <a:ext cx="34687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Zwei Interviews </a:t>
            </a:r>
            <a:r>
              <a:rPr lang="de-DE" sz="1400" dirty="0"/>
              <a:t>wurden in KW 23 &amp; </a:t>
            </a:r>
            <a:r>
              <a:rPr lang="de-DE" sz="1400" dirty="0" smtClean="0"/>
              <a:t>    KW </a:t>
            </a:r>
            <a:r>
              <a:rPr lang="de-DE" sz="1400" dirty="0"/>
              <a:t>24 durchgeführt, daher war bislang keine detaillierte Auswertung </a:t>
            </a:r>
            <a:r>
              <a:rPr lang="de-DE" sz="1400" dirty="0" smtClean="0"/>
              <a:t>möglich</a:t>
            </a:r>
            <a:r>
              <a:rPr lang="de-DE" sz="1400" dirty="0" smtClean="0"/>
              <a:t>. </a:t>
            </a:r>
            <a:endParaRPr lang="de-DE" sz="1400" dirty="0"/>
          </a:p>
          <a:p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Ein Interview konnte aus Zeitgründen noch nicht geführt werden. </a:t>
            </a:r>
          </a:p>
        </p:txBody>
      </p:sp>
    </p:spTree>
    <p:extLst>
      <p:ext uri="{BB962C8B-B14F-4D97-AF65-F5344CB8AC3E}">
        <p14:creationId xmlns:p14="http://schemas.microsoft.com/office/powerpoint/2010/main" val="2142533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8F3D3C-0D6A-45CB-9447-4931A6384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>
                <a:cs typeface="Times New Roman" panose="02020603050405020304" pitchFamily="18" charset="0"/>
              </a:rPr>
              <a:t>Literaturverzeichnis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E5FAA6-8E98-42E8-AD43-5674890D8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28750"/>
            <a:ext cx="9601200" cy="4897636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Badura, B.; </a:t>
            </a:r>
            <a:r>
              <a:rPr lang="de-DE" sz="1600" dirty="0" err="1"/>
              <a:t>Ducki</a:t>
            </a:r>
            <a:r>
              <a:rPr lang="de-DE" sz="1600" dirty="0"/>
              <a:t>, A.; Schröder, H.; Klose, J. &amp; </a:t>
            </a:r>
            <a:r>
              <a:rPr lang="de-DE" sz="1600" dirty="0" err="1"/>
              <a:t>Macco</a:t>
            </a:r>
            <a:r>
              <a:rPr lang="de-DE" sz="1600" dirty="0"/>
              <a:t>, K. (Hrsg.) (2011): Fehlzeiten-Report. Zahlen, Daten, Analysen aus allen Branchen der Wirtschaft. Führung und Gesundheit. Berlin, Heidelberg: Springer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 err="1"/>
              <a:t>Dillerup</a:t>
            </a:r>
            <a:r>
              <a:rPr lang="de-DE" sz="1600" dirty="0"/>
              <a:t>, R. &amp; Stoi, R. (2011): Unternehmensführung. 3. Auflage. München: Vahlen.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Döring, N.; Bortz, J. (2016): Forschungsmethoden und Evaluation in den Sozial- und Humanwissenschaften, 2. Auflage, Berlin Heidelberg: Springer.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Ebrahim, </a:t>
            </a:r>
            <a:r>
              <a:rPr lang="de-DE" sz="1600" dirty="0" err="1"/>
              <a:t>Randeree</a:t>
            </a:r>
            <a:r>
              <a:rPr lang="de-DE" sz="1600" dirty="0"/>
              <a:t> (2006): Knowledge </a:t>
            </a:r>
            <a:r>
              <a:rPr lang="de-DE" sz="1600" dirty="0" err="1"/>
              <a:t>management</a:t>
            </a:r>
            <a:r>
              <a:rPr lang="de-DE" sz="1600" dirty="0"/>
              <a:t>: </a:t>
            </a:r>
            <a:r>
              <a:rPr lang="de-DE" sz="1600" dirty="0" err="1"/>
              <a:t>securing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future</a:t>
            </a:r>
            <a:r>
              <a:rPr lang="de-DE" sz="1600" dirty="0"/>
              <a:t>. In: Journal </a:t>
            </a:r>
            <a:r>
              <a:rPr lang="de-DE" sz="1600" dirty="0" err="1"/>
              <a:t>of</a:t>
            </a:r>
            <a:r>
              <a:rPr lang="de-DE" sz="1600" dirty="0"/>
              <a:t> Knowledge Management 10(4), S. 145-156.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Frey-Luxemburger, M. (2014): Wissensmanagement - Grundlagen und praktische Anwendung: Eine Einführung in das IT-gestützte Management der Ressource Wissen. Wiesbaden: </a:t>
            </a:r>
            <a:r>
              <a:rPr lang="de-DE" sz="1600" dirty="0" smtClean="0"/>
              <a:t>Vieweg + Teubner </a:t>
            </a:r>
            <a:r>
              <a:rPr lang="de-DE" sz="1600" dirty="0"/>
              <a:t>Verlag.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 err="1"/>
              <a:t>Hussy</a:t>
            </a:r>
            <a:r>
              <a:rPr lang="de-DE" sz="1600" dirty="0"/>
              <a:t>, W.; Schreier, M., Echterhoff, G.. (2013): Forschungsmethoden in Psychologie und Sozialwissenschaften für Bachelor, 2. Auflage, Berlin Heidelberg: Springer.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Kohl, H.; Orth, R. &amp; Mertins, K. (2020): Trends im Wissensmanagement: Neue Wege zur Steigerung des Humankapitals in Unternehmen. In: Controlling - Zeitschrift für erfolgsorientierte Unternehmenssteuerung 32(1), S. 20-26.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Lehnert, O. (2018): Was haben Wissenssicherung und Digitalisierung miteinander zu tun? In: </a:t>
            </a:r>
            <a:r>
              <a:rPr lang="de-DE" sz="1600" dirty="0"/>
              <a:t>W</a:t>
            </a:r>
            <a:r>
              <a:rPr lang="de-DE" sz="1600" dirty="0" smtClean="0"/>
              <a:t>issensmanagement </a:t>
            </a:r>
            <a:r>
              <a:rPr lang="de-DE" sz="1600" dirty="0"/>
              <a:t>2/2018, S. 3.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North, K. (2020): Wissensorientierte Unternehmenssteuerung. In: Controlling - Zeitschrift für erfolgsorientierte Unternehmenssteuerung 32(1), S. 27-34.</a:t>
            </a:r>
          </a:p>
          <a:p>
            <a:pPr>
              <a:buFont typeface="Arial" panose="020B0604020202020204" pitchFamily="34" charset="0"/>
              <a:buChar char="•"/>
            </a:pPr>
            <a:endParaRPr lang="de-DE" sz="1600" dirty="0"/>
          </a:p>
          <a:p>
            <a:pPr>
              <a:buFont typeface="Arial" panose="020B0604020202020204" pitchFamily="34" charset="0"/>
              <a:buChar char="•"/>
            </a:pPr>
            <a:endParaRPr lang="de-DE" sz="12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B82DE48-500D-4BF4-8979-80A37F575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E0C4-9A61-4524-9F97-69401A44EC30}" type="datetime1">
              <a:rPr lang="de-DE" smtClean="0"/>
              <a:t>18.06.2020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295155-62C6-4E2D-9F62-550EA272B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 der Wissenssicherung bei Mitarbeiterabgängen in der ICT-Branche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5B8546-83C4-44EC-B3E1-4FD5360E4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79E5-E3A4-449D-A0F8-CFF48BA628E4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052643"/>
      </p:ext>
    </p:extLst>
  </p:cSld>
  <p:clrMapOvr>
    <a:masterClrMapping/>
  </p:clrMapOvr>
</p:sld>
</file>

<file path=ppt/theme/theme1.xml><?xml version="1.0" encoding="utf-8"?>
<a:theme xmlns:a="http://schemas.openxmlformats.org/drawingml/2006/main" name="Ausschnitt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usschnitt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usschnit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Ernte</Template>
  <TotalTime>0</TotalTime>
  <Words>966</Words>
  <PresentationFormat>Breitbild</PresentationFormat>
  <Paragraphs>148</Paragraphs>
  <Slides>10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Arial</vt:lpstr>
      <vt:lpstr>Calibri</vt:lpstr>
      <vt:lpstr>Franklin Gothic Book</vt:lpstr>
      <vt:lpstr>Times New Roman</vt:lpstr>
      <vt:lpstr>Wingdings</vt:lpstr>
      <vt:lpstr>Ausschnitt</vt:lpstr>
      <vt:lpstr>Analyse der Wissenssicherung bei Mitarbeiterabgängen in der ICT-Branche</vt:lpstr>
      <vt:lpstr>Agenda</vt:lpstr>
      <vt:lpstr>1. Themenstellung, Gegenstand und Ziele der Thesis </vt:lpstr>
      <vt:lpstr>1. Problemstellung, Inhaltliche Eingrenzung und Vorgehensweise</vt:lpstr>
      <vt:lpstr>2. Struktur der Argumentation </vt:lpstr>
      <vt:lpstr>3. Wichtige Zwischenergebnisse und Zwischenstand</vt:lpstr>
      <vt:lpstr>3. Wichtige Zwischenergebnisse und Zwischenstand</vt:lpstr>
      <vt:lpstr>3. Wichtige Zwischenergebnisse und Zwischenstand</vt:lpstr>
      <vt:lpstr>4. Offene Punkte</vt:lpstr>
      <vt:lpstr>Literaturverzeichnis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2019-02-16T15:02:36Z</dcterms:created>
  <dcterms:modified xsi:type="dcterms:W3CDTF">2020-06-18T19:50:58Z</dcterms:modified>
</cp:coreProperties>
</file>